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4"/>
  </p:sldMasterIdLst>
  <p:notesMasterIdLst>
    <p:notesMasterId r:id="rId27"/>
  </p:notesMasterIdLst>
  <p:handoutMasterIdLst>
    <p:handoutMasterId r:id="rId28"/>
  </p:handoutMasterIdLst>
  <p:sldIdLst>
    <p:sldId id="273" r:id="rId15"/>
    <p:sldId id="275" r:id="rId16"/>
    <p:sldId id="277" r:id="rId17"/>
    <p:sldId id="280" r:id="rId18"/>
    <p:sldId id="276" r:id="rId19"/>
    <p:sldId id="274" r:id="rId20"/>
    <p:sldId id="313" r:id="rId21"/>
    <p:sldId id="330" r:id="rId22"/>
    <p:sldId id="331" r:id="rId23"/>
    <p:sldId id="332" r:id="rId24"/>
    <p:sldId id="333" r:id="rId25"/>
    <p:sldId id="327" r:id="rId26"/>
  </p:sldIdLst>
  <p:sldSz cx="12192000" cy="6858000"/>
  <p:notesSz cx="6797675" cy="9928225"/>
  <p:embeddedFontLs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Swedbank Headline Black" panose="020B0604020202020204" charset="0"/>
      <p:bold r:id="rId33"/>
    </p:embeddedFont>
    <p:embeddedFont>
      <p:font typeface="Swedbank Headline Bold" panose="020B0604020202020204" charset="0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4707" autoAdjust="0"/>
  </p:normalViewPr>
  <p:slideViewPr>
    <p:cSldViewPr snapToGrid="0" showGuides="1">
      <p:cViewPr varScale="1">
        <p:scale>
          <a:sx n="70" d="100"/>
          <a:sy n="70" d="100"/>
        </p:scale>
        <p:origin x="2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notesViewPr>
    <p:cSldViewPr snapToGrid="0">
      <p:cViewPr varScale="1">
        <p:scale>
          <a:sx n="92" d="100"/>
          <a:sy n="92" d="100"/>
        </p:scale>
        <p:origin x="261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font" Target="fonts/font6.fntdata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5.xml"/><Relationship Id="rId31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2A7650B3-11A8-4112-AACF-02286E536B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18660" y="9502937"/>
            <a:ext cx="1578586" cy="1657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14 March 2023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707587DC-3356-4DEF-AB7B-98460ED013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18660" y="9305529"/>
            <a:ext cx="1578586" cy="1657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303B5240-CABE-47D7-B1F4-A5E13FBC7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2440" y="9502937"/>
            <a:ext cx="4270639" cy="1657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12B1FB85-7E87-4737-B2C7-7FFF0CFE04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2440" y="9305529"/>
            <a:ext cx="4270639" cy="1657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4" name="textruta 11">
            <a:extLst>
              <a:ext uri="{FF2B5EF4-FFF2-40B4-BE49-F238E27FC236}">
                <a16:creationId xmlns:a16="http://schemas.microsoft.com/office/drawing/2014/main" id="{F61ED93F-1EB0-477B-8B28-53978E615B6F}"/>
              </a:ext>
            </a:extLst>
          </p:cNvPr>
          <p:cNvSpPr txBox="1"/>
          <p:nvPr/>
        </p:nvSpPr>
        <p:spPr>
          <a:xfrm>
            <a:off x="416844" y="9680366"/>
            <a:ext cx="730472" cy="121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noProof="1">
                <a:solidFill>
                  <a:schemeClr val="tx1"/>
                </a:solidFill>
                <a:latin typeface="+mn-lt"/>
                <a:cs typeface="Arial" pitchFamily="34" charset="0"/>
              </a:rPr>
              <a:t>© Swedbank</a:t>
            </a:r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E73B94CF-D2F9-40C2-A818-76A57704DF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18660" y="9502937"/>
            <a:ext cx="1722182" cy="1657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14 March 2023</a:t>
            </a:fld>
            <a:endParaRPr lang="en-GB" sz="800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7B9ED6-D2AD-4170-AE2B-50B25C3A1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18660" y="9305529"/>
            <a:ext cx="1722182" cy="1657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6" name="Footer Placeholder 10">
            <a:extLst>
              <a:ext uri="{FF2B5EF4-FFF2-40B4-BE49-F238E27FC236}">
                <a16:creationId xmlns:a16="http://schemas.microsoft.com/office/drawing/2014/main" id="{FEAC6656-EDA4-4FE4-AC5E-BDEA6032D8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0545" y="9502937"/>
            <a:ext cx="4362533" cy="1657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7" name="Header Placeholder 12">
            <a:extLst>
              <a:ext uri="{FF2B5EF4-FFF2-40B4-BE49-F238E27FC236}">
                <a16:creationId xmlns:a16="http://schemas.microsoft.com/office/drawing/2014/main" id="{C3B67D38-CAF9-4190-9AA4-F9DACB515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0545" y="9305529"/>
            <a:ext cx="4362533" cy="1657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with just image pilev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94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, orange 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701E18-0200-4F32-AFFB-E0C8B39257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8422" y="2041188"/>
            <a:ext cx="8955156" cy="2775624"/>
          </a:xfrm>
          <a:solidFill>
            <a:schemeClr val="accent5"/>
          </a:solidFill>
        </p:spPr>
        <p:txBody>
          <a:bodyPr lIns="540000" tIns="540000" rIns="540000" bIns="540000" anchor="ctr" anchorCtr="0">
            <a:spAutoFit/>
          </a:bodyPr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chapter heading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08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message on colour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497D09-A345-4966-AD3C-EA9ECA1C6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3550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dirty="0">
                <a:solidFill>
                  <a:srgbClr val="FF5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53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message, apricot text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758CA1E-A7C6-4199-9C43-B332664305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1524" y="1226343"/>
            <a:ext cx="8488952" cy="4405313"/>
          </a:xfrm>
          <a:solidFill>
            <a:srgbClr val="FAEFE5"/>
          </a:solidFill>
        </p:spPr>
        <p:txBody>
          <a:bodyPr lIns="720000" tIns="540000" rIns="720000" bIns="54000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accent1"/>
                </a:solidFill>
                <a:latin typeface="Swedbank Headline Bold" panose="02000000000000000000" pitchFamily="50" charset="0"/>
              </a:defRPr>
            </a:lvl1pPr>
          </a:lstStyle>
          <a:p>
            <a:r>
              <a:rPr lang="en-GB" dirty="0"/>
              <a:t>Click to add a longer </a:t>
            </a:r>
            <a:br>
              <a:rPr lang="en-GB" dirty="0"/>
            </a:br>
            <a:r>
              <a:rPr lang="en-GB" dirty="0"/>
              <a:t>message or a quote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3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message, orange text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758CA1E-A7C6-4199-9C43-B332664305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1524" y="1226343"/>
            <a:ext cx="8488952" cy="4405313"/>
          </a:xfrm>
          <a:solidFill>
            <a:schemeClr val="accent5"/>
          </a:solidFill>
        </p:spPr>
        <p:txBody>
          <a:bodyPr lIns="720000" tIns="540000" rIns="720000" bIns="54000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</a:lstStyle>
          <a:p>
            <a:r>
              <a:rPr lang="en-GB" dirty="0"/>
              <a:t>Click to add a longer </a:t>
            </a:r>
            <a:br>
              <a:rPr lang="en-GB" dirty="0"/>
            </a:br>
            <a:r>
              <a:rPr lang="en-GB" dirty="0"/>
              <a:t>message or a quote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44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message on im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1851524" y="1226343"/>
            <a:ext cx="8488952" cy="4405313"/>
          </a:xfrm>
          <a:noFill/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</a:lstStyle>
          <a:p>
            <a:r>
              <a:rPr lang="en-GB" dirty="0"/>
              <a:t>Click to add a longer </a:t>
            </a:r>
            <a:br>
              <a:rPr lang="en-GB" dirty="0"/>
            </a:br>
            <a:r>
              <a:rPr lang="en-GB" dirty="0"/>
              <a:t>message or a quote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05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message on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1851524" y="1226343"/>
            <a:ext cx="8488952" cy="4405313"/>
          </a:xfrm>
          <a:solidFill>
            <a:srgbClr val="FAEFE5"/>
          </a:solidFill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accent1"/>
                </a:solidFill>
                <a:latin typeface="Swedbank Headline Bold" panose="02000000000000000000" pitchFamily="50" charset="0"/>
              </a:defRPr>
            </a:lvl1pPr>
          </a:lstStyle>
          <a:p>
            <a:r>
              <a:rPr lang="en-GB" dirty="0"/>
              <a:t>Click to add a longer </a:t>
            </a:r>
            <a:br>
              <a:rPr lang="en-GB" dirty="0"/>
            </a:br>
            <a:r>
              <a:rPr lang="en-GB" dirty="0"/>
              <a:t>message or a quote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7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- one column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292917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- one column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824904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 - one column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756019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with just image pilev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03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87399" y="1013791"/>
            <a:ext cx="9178925" cy="51683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 heading on maximum one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22877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40BA2930-8025-4C2C-B4B4-60F0A01ACCC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7399" y="482162"/>
            <a:ext cx="9178925" cy="51683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 heading on maximum one row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998997"/>
            <a:ext cx="10620375" cy="534907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one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8624680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5" y="1763713"/>
            <a:ext cx="6948487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7999" y="1763713"/>
            <a:ext cx="3276601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02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062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022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945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one colum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298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one column left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190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one column left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48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ckground pilev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D127A7-962D-42AA-95EE-BE7697DE2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4130A02-9CAF-430B-94BA-0E080566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CC0DE964-AEE9-407D-82D6-93480A0F2369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41C7A057-3F6D-4046-871E-DA7B9B91F87D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CCA60DA3-5DEA-4221-867F-DB630049E5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9200" y="267764"/>
            <a:ext cx="2034000" cy="6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6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- one column left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52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one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28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one column picture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21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one column picture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21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- one column picture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882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3275012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56800" y="1763713"/>
            <a:ext cx="3275913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30274" y="1763713"/>
            <a:ext cx="3274325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366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799" y="2534477"/>
            <a:ext cx="3276000" cy="3407535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F5F00"/>
              </a:buClr>
              <a:defRPr/>
            </a:lvl2pPr>
            <a:lvl3pPr>
              <a:buClr>
                <a:srgbClr val="FF5F00"/>
              </a:buClr>
              <a:defRPr/>
            </a:lvl3pPr>
            <a:lvl4pPr>
              <a:buClr>
                <a:srgbClr val="FF5F00"/>
              </a:buClr>
              <a:defRPr/>
            </a:lvl4pPr>
            <a:lvl5pPr>
              <a:buClr>
                <a:srgbClr val="FF5F00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6799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00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C5569A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C5569A"/>
              </a:buClr>
              <a:defRPr/>
            </a:lvl2pPr>
            <a:lvl3pPr>
              <a:buClr>
                <a:srgbClr val="C5569A"/>
              </a:buClr>
              <a:defRPr/>
            </a:lvl3pPr>
            <a:lvl4pPr>
              <a:buClr>
                <a:srgbClr val="C5569A"/>
              </a:buClr>
              <a:defRPr/>
            </a:lvl4pPr>
            <a:lvl5pPr>
              <a:buClr>
                <a:srgbClr val="C5569A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87400" y="1836739"/>
            <a:ext cx="3275013" cy="717617"/>
          </a:xfrm>
          <a:solidFill>
            <a:srgbClr val="FF5F00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9256" y="1836738"/>
            <a:ext cx="3275013" cy="717617"/>
          </a:xfrm>
          <a:solidFill>
            <a:schemeClr val="accent3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129588" y="1836739"/>
            <a:ext cx="3275013" cy="717617"/>
          </a:xfrm>
          <a:solidFill>
            <a:srgbClr val="C5569A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264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799" y="2534477"/>
            <a:ext cx="3276000" cy="3407535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F5F00"/>
              </a:buClr>
              <a:defRPr/>
            </a:lvl2pPr>
            <a:lvl3pPr>
              <a:buClr>
                <a:srgbClr val="FF5F00"/>
              </a:buClr>
              <a:defRPr/>
            </a:lvl3pPr>
            <a:lvl4pPr>
              <a:buClr>
                <a:srgbClr val="FF5F00"/>
              </a:buClr>
              <a:defRPr/>
            </a:lvl4pPr>
            <a:lvl5pPr>
              <a:buClr>
                <a:srgbClr val="FF5F00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6799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9102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rgbClr val="FF9102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00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DC92A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DC92A"/>
              </a:buClr>
              <a:defRPr/>
            </a:lvl2pPr>
            <a:lvl3pPr>
              <a:buClr>
                <a:srgbClr val="FDC92A"/>
              </a:buClr>
              <a:defRPr/>
            </a:lvl3pPr>
            <a:lvl4pPr>
              <a:buClr>
                <a:srgbClr val="FDC92A"/>
              </a:buClr>
              <a:defRPr/>
            </a:lvl4pPr>
            <a:lvl5pPr>
              <a:buClr>
                <a:srgbClr val="FDC92A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87400" y="1836739"/>
            <a:ext cx="3275013" cy="717617"/>
          </a:xfrm>
          <a:solidFill>
            <a:srgbClr val="FF5F00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9256" y="1836738"/>
            <a:ext cx="3275013" cy="717617"/>
          </a:xfrm>
          <a:solidFill>
            <a:srgbClr val="FF9102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129588" y="1836739"/>
            <a:ext cx="3275013" cy="717617"/>
          </a:xfrm>
          <a:solidFill>
            <a:schemeClr val="accent2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247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graphical element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8883532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graphical element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412068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ckground orange">
    <p:bg>
      <p:bgPr>
        <a:solidFill>
          <a:srgbClr val="FF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D127A7-962D-42AA-95EE-BE7697DE2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4130A02-9CAF-430B-94BA-0E080566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819F18DF-01B7-4A48-9F83-83B4434815B3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5263BDEB-09FC-4971-8362-02BA82D5FB3D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413558D0-7FA7-4DD8-87D5-3637F1E89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9200" y="267764"/>
            <a:ext cx="2034000" cy="6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14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graphical element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2515427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nd graphic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DF687458-A9F7-4182-9CDB-598F45279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01DE2A-FF64-4C84-9084-E50337E586F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553349" y="773706"/>
            <a:ext cx="3006000" cy="3006000"/>
          </a:xfrm>
          <a:prstGeom prst="ellipse">
            <a:avLst/>
          </a:prstGeom>
          <a:solidFill>
            <a:srgbClr val="FF5F00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</p:spTree>
    <p:extLst>
      <p:ext uri="{BB962C8B-B14F-4D97-AF65-F5344CB8AC3E}">
        <p14:creationId xmlns:p14="http://schemas.microsoft.com/office/powerpoint/2010/main" val="2998742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and graphic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DF687458-A9F7-4182-9CDB-598F45279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D2DDD8-A6C0-4722-B160-05B5C761819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4301" y="2932838"/>
            <a:ext cx="3006000" cy="3006000"/>
          </a:xfrm>
          <a:prstGeom prst="ellipse">
            <a:avLst/>
          </a:prstGeom>
          <a:solidFill>
            <a:srgbClr val="FDC92A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23AC8D-2FDA-4C41-B15B-B7063CF859E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593213" y="2932838"/>
            <a:ext cx="3006000" cy="3006000"/>
          </a:xfrm>
          <a:prstGeom prst="ellipse">
            <a:avLst/>
          </a:prstGeom>
          <a:solidFill>
            <a:srgbClr val="FF9102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B8687A-8FE8-4330-9C42-41A69DBED9A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127574" y="2932838"/>
            <a:ext cx="3006000" cy="3006000"/>
          </a:xfrm>
          <a:prstGeom prst="ellipse">
            <a:avLst/>
          </a:prstGeom>
          <a:solidFill>
            <a:srgbClr val="FF5F00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5156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phical element on colour">
    <p:bg>
      <p:bgPr>
        <a:solidFill>
          <a:srgbClr val="FFF1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A8EB05-7D68-41F1-ABFF-FDDA95CAA14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817736" y="932699"/>
            <a:ext cx="4556528" cy="5058000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252000" tIns="0" rIns="252000" bIns="360000" anchor="ctr" anchorCtr="0"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Add message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122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aphical element o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03D833F-6558-4847-B9DB-8AA23362B5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AC051A-7CEC-463A-BE1D-04106CEF688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817736" y="932699"/>
            <a:ext cx="4556528" cy="5058000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252000" tIns="0" rIns="252000" bIns="360000" anchor="ctr" anchorCtr="0"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Add message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707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with orange background &amp; logoty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D31AA2B2-193B-4249-B13A-062F30CC8613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9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C9FCE636-D515-426D-90A0-A5B44E02ADFB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9D623-D4C8-4BF7-9124-C6CF6B097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2938" y="2503285"/>
            <a:ext cx="5940000" cy="18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69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 with image &amp; logo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D31AA2B2-193B-4249-B13A-062F30CC8613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9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C9FCE636-D515-426D-90A0-A5B44E02ADFB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9D623-D4C8-4BF7-9124-C6CF6B097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2938" y="2503285"/>
            <a:ext cx="5940000" cy="18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1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 slide with image &amp; logo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D31AA2B2-193B-4249-B13A-062F30CC8613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9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C9FCE636-D515-426D-90A0-A5B44E02ADFB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9D623-D4C8-4BF7-9124-C6CF6B097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2938" y="2503285"/>
            <a:ext cx="5940000" cy="18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37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533525"/>
            <a:ext cx="2786833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0730" y="1539155"/>
            <a:ext cx="228036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da-DK" altLang="da-DK" sz="1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Click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on the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arrownext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to </a:t>
            </a: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Layout</a:t>
            </a:r>
            <a:b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 view a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dropdown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menu of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possible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slide layouts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0609" y="3248359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1150" y="2525176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412" y="1894719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17031" y="4238911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17031" y="5567064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10433" y="2704459"/>
            <a:ext cx="313788" cy="543900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90730" y="459169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7030" y="5002523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7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r>
              <a:rPr lang="en-GB" sz="4400" b="0" i="0" noProof="0" dirty="0">
                <a:solidFill>
                  <a:schemeClr val="bg1"/>
                </a:solidFill>
              </a:rPr>
              <a:t/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r>
              <a:rPr lang="en-GB" sz="2800" b="0" noProof="0" dirty="0">
                <a:solidFill>
                  <a:schemeClr val="bg1"/>
                </a:solidFill>
              </a:rPr>
              <a:t/>
            </a:r>
            <a:br>
              <a:rPr lang="en-GB" sz="2800" b="0" noProof="0" dirty="0">
                <a:solidFill>
                  <a:schemeClr val="bg1"/>
                </a:solidFill>
              </a:rPr>
            </a:br>
            <a:r>
              <a:rPr lang="en-GB" sz="2800" b="0" noProof="0" dirty="0">
                <a:solidFill>
                  <a:schemeClr val="bg1"/>
                </a:solidFill>
              </a:rPr>
              <a:t/>
            </a: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r>
              <a:rPr lang="en-GB" sz="1800" b="0" noProof="0" dirty="0">
                <a:solidFill>
                  <a:schemeClr val="bg1"/>
                </a:solidFill>
              </a:rPr>
              <a:t/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14 March 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1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10620376" cy="783144"/>
          </a:xfrm>
        </p:spPr>
        <p:txBody>
          <a:bodyPr/>
          <a:lstStyle>
            <a:lvl1pPr>
              <a:defRPr sz="4800">
                <a:solidFill>
                  <a:srgbClr val="FF5E00"/>
                </a:solidFill>
              </a:defRPr>
            </a:lvl1pPr>
          </a:lstStyle>
          <a:p>
            <a:r>
              <a:rPr lang="en-GB" dirty="0"/>
              <a:t>Click to add Agenda heading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225" y="1763713"/>
            <a:ext cx="10620375" cy="4175125"/>
          </a:xfrm>
        </p:spPr>
        <p:txBody>
          <a:bodyPr numCol="2" spcCol="360000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3200" b="0">
                <a:solidFill>
                  <a:srgbClr val="FF5E00"/>
                </a:solidFill>
                <a:latin typeface="Swedbank Headline Bold" panose="02000000000000000000" pitchFamily="50" charset="0"/>
              </a:defRPr>
            </a:lvl1pPr>
            <a:lvl2pPr marL="817200" indent="-36000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2400">
                <a:solidFill>
                  <a:schemeClr val="tx2"/>
                </a:solidFill>
                <a:latin typeface="Swedbank Headline Bold" panose="02000000000000000000" pitchFamily="50" charset="0"/>
              </a:defRPr>
            </a:lvl2pPr>
            <a:lvl3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>
                <a:solidFill>
                  <a:schemeClr val="tx2"/>
                </a:solidFill>
                <a:latin typeface="Swedbank Headline Bold" panose="02000000000000000000" pitchFamily="50" charset="0"/>
              </a:defRPr>
            </a:lvl3pPr>
            <a:lvl4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4pPr>
            <a:lvl5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5pPr>
            <a:lvl6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6pPr>
            <a:lvl7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7pPr>
            <a:lvl8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8pPr>
            <a:lvl9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7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, back- ground o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solidFill>
            <a:srgbClr val="FF5F00"/>
          </a:solid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F3AD31-345D-4109-B287-41595577EC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913179-DE9C-4BE7-A9F7-5D3728C648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220912" y="4724087"/>
            <a:ext cx="7745414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93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, on background 2">
    <p:bg>
      <p:bgPr>
        <a:solidFill>
          <a:srgbClr val="FF9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13D3A0-5532-4D95-A52A-0EA452D20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6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, on background 3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65D7EB4-EF2C-4D4B-BBFA-AD63140C3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, apricot box &amp;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here, click Insert-tab, click Picture-button to browse for a picture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701E18-0200-4F32-AFFB-E0C8B39257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8422" y="2041188"/>
            <a:ext cx="8955156" cy="2775624"/>
          </a:xfrm>
          <a:solidFill>
            <a:srgbClr val="FAEFE5"/>
          </a:solidFill>
        </p:spPr>
        <p:txBody>
          <a:bodyPr lIns="540000" tIns="540000" rIns="540000" bIns="540000" anchor="ctr" anchorCtr="0">
            <a:spAutoFit/>
          </a:bodyPr>
          <a:lstStyle>
            <a:lvl1pPr algn="ctr">
              <a:lnSpc>
                <a:spcPct val="90000"/>
              </a:lnSpc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chapter heading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84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224" y="481013"/>
            <a:ext cx="10620375" cy="10528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225" y="1763713"/>
            <a:ext cx="10620375" cy="41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text</a:t>
            </a:r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Thirdlevel</a:t>
            </a:r>
            <a:endParaRPr lang="sv-SE" noProof="0" dirty="0"/>
          </a:p>
          <a:p>
            <a:pPr lvl="3"/>
            <a:r>
              <a:rPr lang="sv-SE" noProof="0" dirty="0" err="1"/>
              <a:t>Fourthlevel</a:t>
            </a:r>
            <a:endParaRPr lang="sv-SE" noProof="0" dirty="0"/>
          </a:p>
          <a:p>
            <a:pPr lvl="4"/>
            <a:r>
              <a:rPr lang="sv-SE" noProof="0" dirty="0" err="1"/>
              <a:t>Fifthlevel</a:t>
            </a:r>
            <a:endParaRPr lang="sv-SE" noProof="0" dirty="0"/>
          </a:p>
          <a:p>
            <a:pPr lvl="5"/>
            <a:r>
              <a:rPr lang="sv-SE" noProof="0" dirty="0" err="1"/>
              <a:t>Sixthlevel</a:t>
            </a:r>
            <a:endParaRPr lang="sv-SE" noProof="0" dirty="0"/>
          </a:p>
          <a:p>
            <a:pPr lvl="6"/>
            <a:r>
              <a:rPr lang="sv-SE" noProof="0" dirty="0" err="1"/>
              <a:t>Seventhlevel</a:t>
            </a:r>
            <a:endParaRPr lang="sv-SE" noProof="0" dirty="0"/>
          </a:p>
          <a:p>
            <a:pPr lvl="7"/>
            <a:r>
              <a:rPr lang="sv-SE" noProof="0" dirty="0" err="1"/>
              <a:t>Eightlevel</a:t>
            </a:r>
            <a:endParaRPr lang="sv-SE" noProof="0" dirty="0"/>
          </a:p>
          <a:p>
            <a:pPr lvl="8"/>
            <a:r>
              <a:rPr lang="sv-SE" noProof="0" dirty="0" err="1"/>
              <a:t>Highlightninthlevel</a:t>
            </a:r>
            <a:endParaRPr lang="sv-SE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9568800" y="6351405"/>
            <a:ext cx="1835800" cy="2426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4456800" y="6351405"/>
            <a:ext cx="5112000" cy="2424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4600" y="6351405"/>
            <a:ext cx="477736" cy="2424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ruta 11"/>
          <p:cNvSpPr txBox="1"/>
          <p:nvPr userDrawn="1"/>
        </p:nvSpPr>
        <p:spPr>
          <a:xfrm>
            <a:off x="784225" y="6349164"/>
            <a:ext cx="1041202" cy="11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noProof="1">
                <a:solidFill>
                  <a:schemeClr val="tx1"/>
                </a:solidFill>
                <a:latin typeface="+mn-lt"/>
                <a:cs typeface="Arial" pitchFamily="34" charset="0"/>
              </a:rPr>
              <a:t>© Sparbanken Skåne</a:t>
            </a:r>
          </a:p>
        </p:txBody>
      </p:sp>
      <p:sp>
        <p:nvSpPr>
          <p:cNvPr id="7" name="text" descr="{&quot;templafy&quot;:{&quot;type&quot;:&quot;text&quot;,&quot;binding&quot;:&quot;Form.InformationClasses.TermInsertPP&quot;}}" title="Form.InformationClasses.TermInsertPP">
            <a:extLst>
              <a:ext uri="{FF2B5EF4-FFF2-40B4-BE49-F238E27FC236}">
                <a16:creationId xmlns:a16="http://schemas.microsoft.com/office/drawing/2014/main" id="{0FD95293-F372-4D75-BB81-E08E19CD07FC}"/>
              </a:ext>
            </a:extLst>
          </p:cNvPr>
          <p:cNvSpPr/>
          <p:nvPr userDrawn="1"/>
        </p:nvSpPr>
        <p:spPr>
          <a:xfrm>
            <a:off x="1825426" y="6347757"/>
            <a:ext cx="9360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" descr="{&quot;templafy&quot;:{&quot;type&quot;:&quot;text&quot;,&quot;binding&quot;:&quot;Form.InformationClasses.RestrictedAccess&quot;}}" title="Form.InformationClasses.RestrictedAccess">
            <a:extLst>
              <a:ext uri="{FF2B5EF4-FFF2-40B4-BE49-F238E27FC236}">
                <a16:creationId xmlns:a16="http://schemas.microsoft.com/office/drawing/2014/main" id="{A050AA09-60F8-480D-8500-001BC7EC54C3}"/>
              </a:ext>
            </a:extLst>
          </p:cNvPr>
          <p:cNvSpPr/>
          <p:nvPr userDrawn="1"/>
        </p:nvSpPr>
        <p:spPr>
          <a:xfrm>
            <a:off x="3054122" y="6348662"/>
            <a:ext cx="1018800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l">
              <a:spcBef>
                <a:spcPts val="600"/>
              </a:spcBef>
            </a:pP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18" name="text" descr="{&quot;templafy&quot;:{&quot;type&quot;:&quot;text&quot;,&quot;binding&quot;:&quot;Form.RestrictedAccess&quot;,&quot;visibility&quot;:{&quot;action&quot;:&quot;hide&quot;,&quot;compareValue&quot;:&quot;Confidential&quot;,&quot;binding&quot;:&quot;Form.InformationClasses.Term&quot;,&quot;operator&quot;:&quot;notEquals&quot;}}}" title="Form.RestrictedAccess">
            <a:extLst>
              <a:ext uri="{FF2B5EF4-FFF2-40B4-BE49-F238E27FC236}">
                <a16:creationId xmlns:a16="http://schemas.microsoft.com/office/drawing/2014/main" id="{AEFDC734-1AF9-48F3-85B4-AEFBC795A4F2}"/>
              </a:ext>
            </a:extLst>
          </p:cNvPr>
          <p:cNvSpPr/>
          <p:nvPr userDrawn="1"/>
        </p:nvSpPr>
        <p:spPr>
          <a:xfrm>
            <a:off x="3054122" y="6472800"/>
            <a:ext cx="633600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>
              <a:spcBef>
                <a:spcPts val="600"/>
              </a:spcBef>
            </a:pPr>
            <a:endParaRPr lang="fr-FR" sz="800" noProof="0" dirty="0">
              <a:solidFill>
                <a:schemeClr val="tx1"/>
              </a:solidFill>
            </a:endParaRPr>
          </a:p>
        </p:txBody>
      </p:sp>
      <p:grpSp>
        <p:nvGrpSpPr>
          <p:cNvPr id="20" name="Gruppe 19" hidden="1">
            <a:extLst>
              <a:ext uri="{FF2B5EF4-FFF2-40B4-BE49-F238E27FC236}">
                <a16:creationId xmlns:a16="http://schemas.microsoft.com/office/drawing/2014/main" id="{2FFC823C-ED16-4EEC-8C27-104A6720A009}"/>
              </a:ext>
            </a:extLst>
          </p:cNvPr>
          <p:cNvGrpSpPr/>
          <p:nvPr userDrawn="1"/>
        </p:nvGrpSpPr>
        <p:grpSpPr>
          <a:xfrm>
            <a:off x="180975" y="0"/>
            <a:ext cx="11830049" cy="898525"/>
            <a:chOff x="180975" y="0"/>
            <a:chExt cx="11830049" cy="898525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04435E2-CE85-4FAE-9DE7-2E3179E249BE}"/>
                </a:ext>
              </a:extLst>
            </p:cNvPr>
            <p:cNvSpPr/>
            <p:nvPr userDrawn="1"/>
          </p:nvSpPr>
          <p:spPr>
            <a:xfrm>
              <a:off x="180975" y="0"/>
              <a:ext cx="603250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C171F185-263B-4CF9-ABDA-AAA68FF5A05D}"/>
                </a:ext>
              </a:extLst>
            </p:cNvPr>
            <p:cNvSpPr/>
            <p:nvPr userDrawn="1"/>
          </p:nvSpPr>
          <p:spPr>
            <a:xfrm>
              <a:off x="2221118" y="0"/>
              <a:ext cx="398257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2D51E9C8-53BB-4A9C-9B0F-9B63EFB127C4}"/>
                </a:ext>
              </a:extLst>
            </p:cNvPr>
            <p:cNvSpPr/>
            <p:nvPr userDrawn="1"/>
          </p:nvSpPr>
          <p:spPr>
            <a:xfrm>
              <a:off x="4059238" y="0"/>
              <a:ext cx="392113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499B2BA-3C5E-4416-959A-153A344D3CDE}"/>
                </a:ext>
              </a:extLst>
            </p:cNvPr>
            <p:cNvSpPr/>
            <p:nvPr userDrawn="1"/>
          </p:nvSpPr>
          <p:spPr>
            <a:xfrm>
              <a:off x="5899152" y="0"/>
              <a:ext cx="392112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DC597ABD-5988-4519-B53C-5FE947062683}"/>
                </a:ext>
              </a:extLst>
            </p:cNvPr>
            <p:cNvSpPr/>
            <p:nvPr userDrawn="1"/>
          </p:nvSpPr>
          <p:spPr>
            <a:xfrm>
              <a:off x="7735919" y="0"/>
              <a:ext cx="392112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EDB7B368-55C1-45E2-98A6-B3F0928B3296}"/>
                </a:ext>
              </a:extLst>
            </p:cNvPr>
            <p:cNvSpPr/>
            <p:nvPr userDrawn="1"/>
          </p:nvSpPr>
          <p:spPr>
            <a:xfrm>
              <a:off x="9567863" y="0"/>
              <a:ext cx="396936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1152BFE6-F5BF-4766-B6B1-E2CF5591A009}"/>
                </a:ext>
              </a:extLst>
            </p:cNvPr>
            <p:cNvSpPr/>
            <p:nvPr userDrawn="1"/>
          </p:nvSpPr>
          <p:spPr>
            <a:xfrm>
              <a:off x="11405249" y="0"/>
              <a:ext cx="605775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753" r:id="rId3"/>
    <p:sldLayoutId id="2147483831" r:id="rId4"/>
    <p:sldLayoutId id="2147483771" r:id="rId5"/>
    <p:sldLayoutId id="2147483725" r:id="rId6"/>
    <p:sldLayoutId id="2147483762" r:id="rId7"/>
    <p:sldLayoutId id="2147483763" r:id="rId8"/>
    <p:sldLayoutId id="2147483759" r:id="rId9"/>
    <p:sldLayoutId id="2147483845" r:id="rId10"/>
    <p:sldLayoutId id="2147483765" r:id="rId11"/>
    <p:sldLayoutId id="2147483777" r:id="rId12"/>
    <p:sldLayoutId id="2147483846" r:id="rId13"/>
    <p:sldLayoutId id="2147483841" r:id="rId14"/>
    <p:sldLayoutId id="2147483847" r:id="rId15"/>
    <p:sldLayoutId id="2147483721" r:id="rId16"/>
    <p:sldLayoutId id="2147483730" r:id="rId17"/>
    <p:sldLayoutId id="2147483822" r:id="rId18"/>
    <p:sldLayoutId id="2147483743" r:id="rId19"/>
    <p:sldLayoutId id="2147483742" r:id="rId20"/>
    <p:sldLayoutId id="2147483772" r:id="rId21"/>
    <p:sldLayoutId id="2147483816" r:id="rId22"/>
    <p:sldLayoutId id="2147483652" r:id="rId23"/>
    <p:sldLayoutId id="2147483832" r:id="rId24"/>
    <p:sldLayoutId id="2147483833" r:id="rId25"/>
    <p:sldLayoutId id="2147483834" r:id="rId26"/>
    <p:sldLayoutId id="2147483850" r:id="rId27"/>
    <p:sldLayoutId id="2147483853" r:id="rId28"/>
    <p:sldLayoutId id="2147483851" r:id="rId29"/>
    <p:sldLayoutId id="2147483852" r:id="rId30"/>
    <p:sldLayoutId id="2147483814" r:id="rId31"/>
    <p:sldLayoutId id="2147483854" r:id="rId32"/>
    <p:sldLayoutId id="2147483837" r:id="rId33"/>
    <p:sldLayoutId id="2147483838" r:id="rId34"/>
    <p:sldLayoutId id="2147483733" r:id="rId35"/>
    <p:sldLayoutId id="2147483745" r:id="rId36"/>
    <p:sldLayoutId id="2147483827" r:id="rId37"/>
    <p:sldLayoutId id="2147483790" r:id="rId38"/>
    <p:sldLayoutId id="2147483839" r:id="rId39"/>
    <p:sldLayoutId id="2147483840" r:id="rId40"/>
    <p:sldLayoutId id="2147483660" r:id="rId41"/>
    <p:sldLayoutId id="2147483819" r:id="rId42"/>
    <p:sldLayoutId id="2147483808" r:id="rId43"/>
    <p:sldLayoutId id="2147483820" r:id="rId44"/>
    <p:sldLayoutId id="2147483824" r:id="rId45"/>
    <p:sldLayoutId id="2147483848" r:id="rId46"/>
    <p:sldLayoutId id="2147483849" r:id="rId47"/>
    <p:sldLayoutId id="2147483749" r:id="rId48"/>
    <p:sldLayoutId id="2147483828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5F00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25600" indent="-234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8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6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45600" indent="-17938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−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4256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●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256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​"/>
        <a:defRPr sz="2400" kern="1200" baseline="0">
          <a:solidFill>
            <a:srgbClr val="FF5F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4" userDrawn="1">
          <p15:clr>
            <a:srgbClr val="F26B43"/>
          </p15:clr>
        </p15:guide>
        <p15:guide id="16" pos="7565" userDrawn="1">
          <p15:clr>
            <a:srgbClr val="F26B43"/>
          </p15:clr>
        </p15:guide>
        <p15:guide id="18" orient="horz" pos="303" userDrawn="1">
          <p15:clr>
            <a:srgbClr val="F26B43"/>
          </p15:clr>
        </p15:guide>
        <p15:guide id="19" orient="horz" pos="966" userDrawn="1">
          <p15:clr>
            <a:srgbClr val="F26B43"/>
          </p15:clr>
        </p15:guide>
        <p15:guide id="21" pos="7185" userDrawn="1">
          <p15:clr>
            <a:srgbClr val="F26B43"/>
          </p15:clr>
        </p15:guide>
        <p15:guide id="22" orient="horz" pos="1111" userDrawn="1">
          <p15:clr>
            <a:srgbClr val="F26B43"/>
          </p15:clr>
        </p15:guide>
        <p15:guide id="23" orient="horz" pos="3741" userDrawn="1">
          <p15:clr>
            <a:srgbClr val="F26B43"/>
          </p15:clr>
        </p15:guide>
        <p15:guide id="24" pos="494" userDrawn="1">
          <p15:clr>
            <a:srgbClr val="F26B43"/>
          </p15:clr>
        </p15:guide>
        <p15:guide id="25" pos="1401" userDrawn="1">
          <p15:clr>
            <a:srgbClr val="F26B43"/>
          </p15:clr>
        </p15:guide>
        <p15:guide id="26" pos="1650" userDrawn="1">
          <p15:clr>
            <a:srgbClr val="F26B43"/>
          </p15:clr>
        </p15:guide>
        <p15:guide id="27" pos="2557" userDrawn="1">
          <p15:clr>
            <a:srgbClr val="F26B43"/>
          </p15:clr>
        </p15:guide>
        <p15:guide id="28" pos="2807" userDrawn="1">
          <p15:clr>
            <a:srgbClr val="F26B43"/>
          </p15:clr>
        </p15:guide>
        <p15:guide id="29" pos="3714" userDrawn="1">
          <p15:clr>
            <a:srgbClr val="F26B43"/>
          </p15:clr>
        </p15:guide>
        <p15:guide id="30" pos="3963" userDrawn="1">
          <p15:clr>
            <a:srgbClr val="F26B43"/>
          </p15:clr>
        </p15:guide>
        <p15:guide id="31" pos="4871" userDrawn="1">
          <p15:clr>
            <a:srgbClr val="F26B43"/>
          </p15:clr>
        </p15:guide>
        <p15:guide id="32" pos="5120" userDrawn="1">
          <p15:clr>
            <a:srgbClr val="F26B43"/>
          </p15:clr>
        </p15:guide>
        <p15:guide id="33" pos="6027" userDrawn="1">
          <p15:clr>
            <a:srgbClr val="F26B43"/>
          </p15:clr>
        </p15:guide>
        <p15:guide id="34" pos="62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B0CAB387-1183-4700-9418-0C67DF6D56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9A806-1970-4378-982E-C6F284AE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2303-9206-4082-9857-0A4D8295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67D2B-78AB-4AF3-B874-811B1D94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6392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går vi till väga	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Ta del av informationen via vår hemsida – Sparbanksstiftelsen1826.se</a:t>
            </a:r>
          </a:p>
          <a:p>
            <a:endParaRPr lang="sv-SE" dirty="0"/>
          </a:p>
          <a:p>
            <a:r>
              <a:rPr lang="sv-SE" dirty="0" smtClean="0"/>
              <a:t>Skapa ett sökande konto</a:t>
            </a:r>
          </a:p>
          <a:p>
            <a:endParaRPr lang="sv-SE" dirty="0"/>
          </a:p>
          <a:p>
            <a:r>
              <a:rPr lang="sv-SE" dirty="0" smtClean="0"/>
              <a:t>Fyll i ansökning</a:t>
            </a:r>
          </a:p>
          <a:p>
            <a:endParaRPr lang="sv-SE" dirty="0"/>
          </a:p>
          <a:p>
            <a:r>
              <a:rPr lang="sv-SE" dirty="0" smtClean="0"/>
              <a:t>Besked per mail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55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Bli blodgivare med Sparbanken Skåne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Det behöver fler som ger blod i Skåne – som ny blodgivare kan du även skänka via oss 1 000kr till valfri förening. (Blankett)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600" dirty="0" smtClean="0"/>
              <a:t>Välkomna med er ansökan</a:t>
            </a:r>
            <a:endParaRPr lang="sv-SE" sz="2600" dirty="0"/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14" y="1846613"/>
            <a:ext cx="5113337" cy="2237084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7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D68C21-C0E1-4993-A3AE-FB6DD3E2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E063BB-B350-4E12-93E0-1A0A263E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</a:t>
            </a:r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64642D4-1C38-431E-9A19-53BD592F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40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8CFD9A-654F-4E8D-95CD-B2DFEC3D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Föreningsträff i Lönsboda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90D039-6829-4C3F-A267-922E479C8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230314  Anders Lundgren Johanna Lindborg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EC923-68E5-46A0-8956-B9FDC4DA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23E8AF-6F51-46E7-AC85-4F0FA4A8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D3EE33-E571-4FF1-B55F-CB261B0B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47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 descr="En bild som visar person, utomhus, pojke, liten&#10;&#10;Automatiskt genererad beskrivning">
            <a:extLst>
              <a:ext uri="{FF2B5EF4-FFF2-40B4-BE49-F238E27FC236}">
                <a16:creationId xmlns:a16="http://schemas.microsoft.com/office/drawing/2014/main" id="{414D3BB2-814F-42EB-94C6-A673E312D0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5" r="15"/>
          <a:stretch/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C52AA58-70A7-48AF-9AF3-5FE5CCBA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Välkommen till Sparbanken Skåne!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2E17B1-6C0F-4623-8D9A-89E75C691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En skånsk närproducerad bank </a:t>
            </a:r>
            <a:br>
              <a:rPr lang="sv-SE" dirty="0"/>
            </a:br>
            <a:r>
              <a:rPr lang="sv-SE" dirty="0"/>
              <a:t>– viktiga beslut fattas i Skåne</a:t>
            </a:r>
          </a:p>
          <a:p>
            <a:r>
              <a:rPr lang="sv-SE" dirty="0"/>
              <a:t>Starka lokala ägare genom tre </a:t>
            </a:r>
            <a:br>
              <a:rPr lang="sv-SE" dirty="0"/>
            </a:br>
            <a:r>
              <a:rPr lang="sv-SE" dirty="0"/>
              <a:t>skånska sparbanksstiftelser</a:t>
            </a:r>
          </a:p>
          <a:p>
            <a:r>
              <a:rPr lang="sv-SE" dirty="0"/>
              <a:t>Känner regionen, företagen och människorna här</a:t>
            </a:r>
          </a:p>
          <a:p>
            <a:r>
              <a:rPr lang="sv-SE" dirty="0"/>
              <a:t>Vi investerar i framtiden</a:t>
            </a:r>
            <a:br>
              <a:rPr lang="sv-SE" dirty="0"/>
            </a:br>
            <a:r>
              <a:rPr lang="sv-SE" dirty="0"/>
              <a:t>– stor del av vinsten stannar i Skåne och gör nytta i det lokala samhället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24B3BD-5C9C-452B-880C-5A7EFBBC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D63EF55-4C68-464E-B1B8-1929A65E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</a:t>
            </a:r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02DF64-72FF-479C-B5A4-B54F959E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6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Lokala ägare ger unika möjligheter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Engagerade ägare i form av</a:t>
            </a:r>
          </a:p>
          <a:p>
            <a:pPr lvl="1"/>
            <a:r>
              <a:rPr lang="sv-SE" dirty="0"/>
              <a:t>Sparbanksstiftelsen Färs &amp; Frosta (26 %)</a:t>
            </a:r>
          </a:p>
          <a:p>
            <a:pPr lvl="1"/>
            <a:r>
              <a:rPr lang="sv-SE" dirty="0"/>
              <a:t>Sparbanksstiftelsen Finn (26 %)</a:t>
            </a:r>
          </a:p>
          <a:p>
            <a:pPr lvl="1"/>
            <a:r>
              <a:rPr lang="sv-SE" dirty="0"/>
              <a:t>Sparbanksstiftelsen 1826 (26 %)</a:t>
            </a:r>
            <a:br>
              <a:rPr lang="sv-SE" dirty="0"/>
            </a:br>
            <a:endParaRPr lang="sv-SE" dirty="0"/>
          </a:p>
          <a:p>
            <a:r>
              <a:rPr lang="sv-SE" dirty="0"/>
              <a:t>Swedbank, samarbetspartner (22 %)</a:t>
            </a:r>
            <a:br>
              <a:rPr lang="sv-SE" dirty="0"/>
            </a:br>
            <a:endParaRPr lang="sv-SE" dirty="0"/>
          </a:p>
          <a:p>
            <a:r>
              <a:rPr lang="sv-SE" dirty="0"/>
              <a:t>Stiftelserna har en betydande del i att </a:t>
            </a:r>
            <a:br>
              <a:rPr lang="sv-SE" dirty="0"/>
            </a:br>
            <a:r>
              <a:rPr lang="sv-SE" dirty="0"/>
              <a:t>förvalta och utveckla sparbanksidén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Intern</a:t>
            </a:r>
            <a:endParaRPr lang="en-GB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4</a:t>
            </a:fld>
            <a:endParaRPr lang="en-GB" noProof="0" dirty="0"/>
          </a:p>
        </p:txBody>
      </p:sp>
      <p:grpSp>
        <p:nvGrpSpPr>
          <p:cNvPr id="7" name="Grupp 6"/>
          <p:cNvGrpSpPr>
            <a:grpSpLocks noChangeAspect="1"/>
          </p:cNvGrpSpPr>
          <p:nvPr/>
        </p:nvGrpSpPr>
        <p:grpSpPr>
          <a:xfrm rot="10800000">
            <a:off x="6502523" y="1390091"/>
            <a:ext cx="4857230" cy="4524093"/>
            <a:chOff x="3535869" y="1155330"/>
            <a:chExt cx="5112875" cy="4762203"/>
          </a:xfrm>
        </p:grpSpPr>
        <p:sp>
          <p:nvSpPr>
            <p:cNvPr id="8" name="Frihandsfigur 7"/>
            <p:cNvSpPr/>
            <p:nvPr/>
          </p:nvSpPr>
          <p:spPr>
            <a:xfrm>
              <a:off x="5393531" y="2830877"/>
              <a:ext cx="1404937" cy="1404937"/>
            </a:xfrm>
            <a:custGeom>
              <a:avLst/>
              <a:gdLst>
                <a:gd name="connsiteX0" fmla="*/ 0 w 1404937"/>
                <a:gd name="connsiteY0" fmla="*/ 702469 h 1404937"/>
                <a:gd name="connsiteX1" fmla="*/ 702469 w 1404937"/>
                <a:gd name="connsiteY1" fmla="*/ 0 h 1404937"/>
                <a:gd name="connsiteX2" fmla="*/ 1404938 w 1404937"/>
                <a:gd name="connsiteY2" fmla="*/ 702469 h 1404937"/>
                <a:gd name="connsiteX3" fmla="*/ 702469 w 1404937"/>
                <a:gd name="connsiteY3" fmla="*/ 1404938 h 1404937"/>
                <a:gd name="connsiteX4" fmla="*/ 0 w 1404937"/>
                <a:gd name="connsiteY4" fmla="*/ 702469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7" h="1404937">
                  <a:moveTo>
                    <a:pt x="0" y="702469"/>
                  </a:moveTo>
                  <a:cubicBezTo>
                    <a:pt x="0" y="314506"/>
                    <a:pt x="314506" y="0"/>
                    <a:pt x="702469" y="0"/>
                  </a:cubicBezTo>
                  <a:cubicBezTo>
                    <a:pt x="1090432" y="0"/>
                    <a:pt x="1404938" y="314506"/>
                    <a:pt x="1404938" y="702469"/>
                  </a:cubicBezTo>
                  <a:cubicBezTo>
                    <a:pt x="1404938" y="1090432"/>
                    <a:pt x="1090432" y="1404938"/>
                    <a:pt x="702469" y="1404938"/>
                  </a:cubicBezTo>
                  <a:cubicBezTo>
                    <a:pt x="314506" y="1404938"/>
                    <a:pt x="0" y="1090432"/>
                    <a:pt x="0" y="702469"/>
                  </a:cubicBezTo>
                  <a:close/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433" tIns="225433" rIns="225433" bIns="225433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3100" kern="1200" dirty="0"/>
            </a:p>
          </p:txBody>
        </p:sp>
        <p:sp>
          <p:nvSpPr>
            <p:cNvPr id="9" name="Frihandsfigur 8"/>
            <p:cNvSpPr/>
            <p:nvPr/>
          </p:nvSpPr>
          <p:spPr>
            <a:xfrm rot="16200000">
              <a:off x="5744794" y="2464115"/>
              <a:ext cx="702410" cy="31113"/>
            </a:xfrm>
            <a:custGeom>
              <a:avLst/>
              <a:gdLst>
                <a:gd name="connsiteX0" fmla="*/ 0 w 702410"/>
                <a:gd name="connsiteY0" fmla="*/ 15556 h 31113"/>
                <a:gd name="connsiteX1" fmla="*/ 702410 w 702410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410" h="31113">
                  <a:moveTo>
                    <a:pt x="0" y="15556"/>
                  </a:moveTo>
                  <a:lnTo>
                    <a:pt x="702410" y="15556"/>
                  </a:lnTo>
                </a:path>
              </a:pathLst>
            </a:custGeom>
            <a:noFill/>
            <a:ln w="25400">
              <a:solidFill>
                <a:srgbClr val="512B2B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345" tIns="-2004" rIns="346344" bIns="-200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500" kern="1200"/>
            </a:p>
          </p:txBody>
        </p:sp>
        <p:sp>
          <p:nvSpPr>
            <p:cNvPr id="10" name="Frihandsfigur 9"/>
            <p:cNvSpPr/>
            <p:nvPr/>
          </p:nvSpPr>
          <p:spPr>
            <a:xfrm>
              <a:off x="5603082" y="1155330"/>
              <a:ext cx="972000" cy="972000"/>
            </a:xfrm>
            <a:custGeom>
              <a:avLst/>
              <a:gdLst>
                <a:gd name="connsiteX0" fmla="*/ 0 w 1404937"/>
                <a:gd name="connsiteY0" fmla="*/ 702469 h 1404937"/>
                <a:gd name="connsiteX1" fmla="*/ 702469 w 1404937"/>
                <a:gd name="connsiteY1" fmla="*/ 0 h 1404937"/>
                <a:gd name="connsiteX2" fmla="*/ 1404938 w 1404937"/>
                <a:gd name="connsiteY2" fmla="*/ 702469 h 1404937"/>
                <a:gd name="connsiteX3" fmla="*/ 702469 w 1404937"/>
                <a:gd name="connsiteY3" fmla="*/ 1404938 h 1404937"/>
                <a:gd name="connsiteX4" fmla="*/ 0 w 1404937"/>
                <a:gd name="connsiteY4" fmla="*/ 702469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7" h="1404937">
                  <a:moveTo>
                    <a:pt x="0" y="702469"/>
                  </a:moveTo>
                  <a:cubicBezTo>
                    <a:pt x="0" y="314506"/>
                    <a:pt x="314506" y="0"/>
                    <a:pt x="702469" y="0"/>
                  </a:cubicBezTo>
                  <a:cubicBezTo>
                    <a:pt x="1090432" y="0"/>
                    <a:pt x="1404938" y="314506"/>
                    <a:pt x="1404938" y="702469"/>
                  </a:cubicBezTo>
                  <a:cubicBezTo>
                    <a:pt x="1404938" y="1090432"/>
                    <a:pt x="1090432" y="1404938"/>
                    <a:pt x="702469" y="1404938"/>
                  </a:cubicBezTo>
                  <a:cubicBezTo>
                    <a:pt x="314506" y="1404938"/>
                    <a:pt x="0" y="1090432"/>
                    <a:pt x="0" y="702469"/>
                  </a:cubicBezTo>
                  <a:close/>
                </a:path>
              </a:pathLst>
            </a:custGeom>
            <a:solidFill>
              <a:srgbClr val="31A3AE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433" tIns="225433" rIns="225433" bIns="225433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3100" kern="1200"/>
            </a:p>
          </p:txBody>
        </p:sp>
        <p:sp>
          <p:nvSpPr>
            <p:cNvPr id="11" name="Frihandsfigur 10"/>
            <p:cNvSpPr/>
            <p:nvPr/>
          </p:nvSpPr>
          <p:spPr>
            <a:xfrm rot="19285714">
              <a:off x="6568590" y="2860834"/>
              <a:ext cx="702410" cy="31113"/>
            </a:xfrm>
            <a:custGeom>
              <a:avLst/>
              <a:gdLst>
                <a:gd name="connsiteX0" fmla="*/ 0 w 702410"/>
                <a:gd name="connsiteY0" fmla="*/ 15556 h 31113"/>
                <a:gd name="connsiteX1" fmla="*/ 702410 w 702410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410" h="31113">
                  <a:moveTo>
                    <a:pt x="0" y="15556"/>
                  </a:moveTo>
                  <a:lnTo>
                    <a:pt x="702410" y="15556"/>
                  </a:lnTo>
                </a:path>
              </a:pathLst>
            </a:custGeom>
            <a:noFill/>
            <a:ln w="25400">
              <a:solidFill>
                <a:srgbClr val="512B2B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345" tIns="-2004" rIns="346344" bIns="-200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500" kern="1200"/>
            </a:p>
          </p:txBody>
        </p:sp>
        <p:sp>
          <p:nvSpPr>
            <p:cNvPr id="12" name="Frihandsfigur 11"/>
            <p:cNvSpPr/>
            <p:nvPr/>
          </p:nvSpPr>
          <p:spPr>
            <a:xfrm>
              <a:off x="7130023" y="1936068"/>
              <a:ext cx="972000" cy="972000"/>
            </a:xfrm>
            <a:custGeom>
              <a:avLst/>
              <a:gdLst>
                <a:gd name="connsiteX0" fmla="*/ 0 w 1404937"/>
                <a:gd name="connsiteY0" fmla="*/ 702469 h 1404937"/>
                <a:gd name="connsiteX1" fmla="*/ 702469 w 1404937"/>
                <a:gd name="connsiteY1" fmla="*/ 0 h 1404937"/>
                <a:gd name="connsiteX2" fmla="*/ 1404938 w 1404937"/>
                <a:gd name="connsiteY2" fmla="*/ 702469 h 1404937"/>
                <a:gd name="connsiteX3" fmla="*/ 702469 w 1404937"/>
                <a:gd name="connsiteY3" fmla="*/ 1404938 h 1404937"/>
                <a:gd name="connsiteX4" fmla="*/ 0 w 1404937"/>
                <a:gd name="connsiteY4" fmla="*/ 702469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7" h="1404937">
                  <a:moveTo>
                    <a:pt x="0" y="702469"/>
                  </a:moveTo>
                  <a:cubicBezTo>
                    <a:pt x="0" y="314506"/>
                    <a:pt x="314506" y="0"/>
                    <a:pt x="702469" y="0"/>
                  </a:cubicBezTo>
                  <a:cubicBezTo>
                    <a:pt x="1090432" y="0"/>
                    <a:pt x="1404938" y="314506"/>
                    <a:pt x="1404938" y="702469"/>
                  </a:cubicBezTo>
                  <a:cubicBezTo>
                    <a:pt x="1404938" y="1090432"/>
                    <a:pt x="1090432" y="1404938"/>
                    <a:pt x="702469" y="1404938"/>
                  </a:cubicBezTo>
                  <a:cubicBezTo>
                    <a:pt x="314506" y="1404938"/>
                    <a:pt x="0" y="1090432"/>
                    <a:pt x="0" y="702469"/>
                  </a:cubicBezTo>
                  <a:close/>
                </a:path>
              </a:pathLst>
            </a:custGeom>
            <a:solidFill>
              <a:srgbClr val="31A3AE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433" tIns="225433" rIns="225433" bIns="225433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3100" kern="1200"/>
            </a:p>
          </p:txBody>
        </p:sp>
        <p:sp>
          <p:nvSpPr>
            <p:cNvPr id="13" name="Frihandsfigur 12"/>
            <p:cNvSpPr/>
            <p:nvPr/>
          </p:nvSpPr>
          <p:spPr>
            <a:xfrm rot="771429">
              <a:off x="6772050" y="3752253"/>
              <a:ext cx="702410" cy="31113"/>
            </a:xfrm>
            <a:custGeom>
              <a:avLst/>
              <a:gdLst>
                <a:gd name="connsiteX0" fmla="*/ 0 w 702410"/>
                <a:gd name="connsiteY0" fmla="*/ 15556 h 31113"/>
                <a:gd name="connsiteX1" fmla="*/ 702410 w 702410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410" h="31113">
                  <a:moveTo>
                    <a:pt x="0" y="15556"/>
                  </a:moveTo>
                  <a:lnTo>
                    <a:pt x="702410" y="15556"/>
                  </a:lnTo>
                </a:path>
              </a:pathLst>
            </a:custGeom>
            <a:noFill/>
            <a:ln w="25400">
              <a:solidFill>
                <a:srgbClr val="512B2B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345" tIns="-2004" rIns="346344" bIns="-200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500" kern="1200"/>
            </a:p>
          </p:txBody>
        </p:sp>
        <p:sp>
          <p:nvSpPr>
            <p:cNvPr id="14" name="Frihandsfigur 13"/>
            <p:cNvSpPr/>
            <p:nvPr/>
          </p:nvSpPr>
          <p:spPr>
            <a:xfrm>
              <a:off x="7460744" y="3299807"/>
              <a:ext cx="1188000" cy="1188000"/>
            </a:xfrm>
            <a:custGeom>
              <a:avLst/>
              <a:gdLst>
                <a:gd name="connsiteX0" fmla="*/ 0 w 1404937"/>
                <a:gd name="connsiteY0" fmla="*/ 702469 h 1404937"/>
                <a:gd name="connsiteX1" fmla="*/ 702469 w 1404937"/>
                <a:gd name="connsiteY1" fmla="*/ 0 h 1404937"/>
                <a:gd name="connsiteX2" fmla="*/ 1404938 w 1404937"/>
                <a:gd name="connsiteY2" fmla="*/ 702469 h 1404937"/>
                <a:gd name="connsiteX3" fmla="*/ 702469 w 1404937"/>
                <a:gd name="connsiteY3" fmla="*/ 1404938 h 1404937"/>
                <a:gd name="connsiteX4" fmla="*/ 0 w 1404937"/>
                <a:gd name="connsiteY4" fmla="*/ 702469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7" h="1404937">
                  <a:moveTo>
                    <a:pt x="0" y="702469"/>
                  </a:moveTo>
                  <a:cubicBezTo>
                    <a:pt x="0" y="314506"/>
                    <a:pt x="314506" y="0"/>
                    <a:pt x="702469" y="0"/>
                  </a:cubicBezTo>
                  <a:cubicBezTo>
                    <a:pt x="1090432" y="0"/>
                    <a:pt x="1404938" y="314506"/>
                    <a:pt x="1404938" y="702469"/>
                  </a:cubicBezTo>
                  <a:cubicBezTo>
                    <a:pt x="1404938" y="1090432"/>
                    <a:pt x="1090432" y="1404938"/>
                    <a:pt x="702469" y="1404938"/>
                  </a:cubicBezTo>
                  <a:cubicBezTo>
                    <a:pt x="314506" y="1404938"/>
                    <a:pt x="0" y="1090432"/>
                    <a:pt x="0" y="702469"/>
                  </a:cubicBezTo>
                  <a:close/>
                </a:path>
              </a:pathLst>
            </a:custGeom>
            <a:solidFill>
              <a:schemeClr val="accent5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433" tIns="225433" rIns="225433" bIns="225433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3100" kern="1200"/>
            </a:p>
          </p:txBody>
        </p:sp>
        <p:sp>
          <p:nvSpPr>
            <p:cNvPr id="15" name="Frihandsfigur 14"/>
            <p:cNvSpPr/>
            <p:nvPr/>
          </p:nvSpPr>
          <p:spPr>
            <a:xfrm rot="3857143">
              <a:off x="6201966" y="4467116"/>
              <a:ext cx="702410" cy="31113"/>
            </a:xfrm>
            <a:custGeom>
              <a:avLst/>
              <a:gdLst>
                <a:gd name="connsiteX0" fmla="*/ 0 w 702410"/>
                <a:gd name="connsiteY0" fmla="*/ 15556 h 31113"/>
                <a:gd name="connsiteX1" fmla="*/ 702410 w 702410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410" h="31113">
                  <a:moveTo>
                    <a:pt x="0" y="15556"/>
                  </a:moveTo>
                  <a:lnTo>
                    <a:pt x="702410" y="15556"/>
                  </a:lnTo>
                </a:path>
              </a:pathLst>
            </a:custGeom>
            <a:noFill/>
            <a:ln w="25400">
              <a:solidFill>
                <a:srgbClr val="512B2B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345" tIns="-2004" rIns="346344" bIns="-200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500" kern="1200"/>
            </a:p>
          </p:txBody>
        </p:sp>
        <p:sp>
          <p:nvSpPr>
            <p:cNvPr id="16" name="Frihandsfigur 15"/>
            <p:cNvSpPr/>
            <p:nvPr/>
          </p:nvSpPr>
          <p:spPr>
            <a:xfrm>
              <a:off x="6396776" y="4729533"/>
              <a:ext cx="1188000" cy="1188000"/>
            </a:xfrm>
            <a:custGeom>
              <a:avLst/>
              <a:gdLst>
                <a:gd name="connsiteX0" fmla="*/ 0 w 1404937"/>
                <a:gd name="connsiteY0" fmla="*/ 702469 h 1404937"/>
                <a:gd name="connsiteX1" fmla="*/ 702469 w 1404937"/>
                <a:gd name="connsiteY1" fmla="*/ 0 h 1404937"/>
                <a:gd name="connsiteX2" fmla="*/ 1404938 w 1404937"/>
                <a:gd name="connsiteY2" fmla="*/ 702469 h 1404937"/>
                <a:gd name="connsiteX3" fmla="*/ 702469 w 1404937"/>
                <a:gd name="connsiteY3" fmla="*/ 1404938 h 1404937"/>
                <a:gd name="connsiteX4" fmla="*/ 0 w 1404937"/>
                <a:gd name="connsiteY4" fmla="*/ 702469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7" h="1404937">
                  <a:moveTo>
                    <a:pt x="0" y="702469"/>
                  </a:moveTo>
                  <a:cubicBezTo>
                    <a:pt x="0" y="314506"/>
                    <a:pt x="314506" y="0"/>
                    <a:pt x="702469" y="0"/>
                  </a:cubicBezTo>
                  <a:cubicBezTo>
                    <a:pt x="1090432" y="0"/>
                    <a:pt x="1404938" y="314506"/>
                    <a:pt x="1404938" y="702469"/>
                  </a:cubicBezTo>
                  <a:cubicBezTo>
                    <a:pt x="1404938" y="1090432"/>
                    <a:pt x="1090432" y="1404938"/>
                    <a:pt x="702469" y="1404938"/>
                  </a:cubicBezTo>
                  <a:cubicBezTo>
                    <a:pt x="314506" y="1404938"/>
                    <a:pt x="0" y="1090432"/>
                    <a:pt x="0" y="702469"/>
                  </a:cubicBezTo>
                  <a:close/>
                </a:path>
              </a:pathLst>
            </a:custGeom>
            <a:solidFill>
              <a:schemeClr val="accent5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433" tIns="225433" rIns="225433" bIns="225433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3100" kern="1200" dirty="0"/>
            </a:p>
          </p:txBody>
        </p:sp>
        <p:sp>
          <p:nvSpPr>
            <p:cNvPr id="17" name="Frihandsfigur 16"/>
            <p:cNvSpPr/>
            <p:nvPr/>
          </p:nvSpPr>
          <p:spPr>
            <a:xfrm rot="17742857">
              <a:off x="5287622" y="4467115"/>
              <a:ext cx="702411" cy="31114"/>
            </a:xfrm>
            <a:custGeom>
              <a:avLst/>
              <a:gdLst>
                <a:gd name="connsiteX0" fmla="*/ 0 w 702410"/>
                <a:gd name="connsiteY0" fmla="*/ 15556 h 31113"/>
                <a:gd name="connsiteX1" fmla="*/ 702410 w 702410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410" h="31113">
                  <a:moveTo>
                    <a:pt x="702410" y="15557"/>
                  </a:moveTo>
                  <a:lnTo>
                    <a:pt x="0" y="15557"/>
                  </a:lnTo>
                </a:path>
              </a:pathLst>
            </a:custGeom>
            <a:noFill/>
            <a:ln w="25400">
              <a:solidFill>
                <a:srgbClr val="512B2B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344" tIns="-2003" rIns="346346" bIns="-200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500" kern="1200"/>
            </a:p>
          </p:txBody>
        </p:sp>
        <p:sp>
          <p:nvSpPr>
            <p:cNvPr id="18" name="Frihandsfigur 17"/>
            <p:cNvSpPr/>
            <p:nvPr/>
          </p:nvSpPr>
          <p:spPr>
            <a:xfrm>
              <a:off x="4606188" y="4729533"/>
              <a:ext cx="1188000" cy="1188000"/>
            </a:xfrm>
            <a:custGeom>
              <a:avLst/>
              <a:gdLst>
                <a:gd name="connsiteX0" fmla="*/ 0 w 1404937"/>
                <a:gd name="connsiteY0" fmla="*/ 702469 h 1404937"/>
                <a:gd name="connsiteX1" fmla="*/ 702469 w 1404937"/>
                <a:gd name="connsiteY1" fmla="*/ 0 h 1404937"/>
                <a:gd name="connsiteX2" fmla="*/ 1404938 w 1404937"/>
                <a:gd name="connsiteY2" fmla="*/ 702469 h 1404937"/>
                <a:gd name="connsiteX3" fmla="*/ 702469 w 1404937"/>
                <a:gd name="connsiteY3" fmla="*/ 1404938 h 1404937"/>
                <a:gd name="connsiteX4" fmla="*/ 0 w 1404937"/>
                <a:gd name="connsiteY4" fmla="*/ 702469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7" h="1404937">
                  <a:moveTo>
                    <a:pt x="0" y="702469"/>
                  </a:moveTo>
                  <a:cubicBezTo>
                    <a:pt x="0" y="314506"/>
                    <a:pt x="314506" y="0"/>
                    <a:pt x="702469" y="0"/>
                  </a:cubicBezTo>
                  <a:cubicBezTo>
                    <a:pt x="1090432" y="0"/>
                    <a:pt x="1404938" y="314506"/>
                    <a:pt x="1404938" y="702469"/>
                  </a:cubicBezTo>
                  <a:cubicBezTo>
                    <a:pt x="1404938" y="1090432"/>
                    <a:pt x="1090432" y="1404938"/>
                    <a:pt x="702469" y="1404938"/>
                  </a:cubicBezTo>
                  <a:cubicBezTo>
                    <a:pt x="314506" y="1404938"/>
                    <a:pt x="0" y="1090432"/>
                    <a:pt x="0" y="702469"/>
                  </a:cubicBezTo>
                  <a:close/>
                </a:path>
              </a:pathLst>
            </a:custGeom>
            <a:solidFill>
              <a:schemeClr val="accent5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023" tIns="247023" rIns="247023" bIns="24702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6500" kern="1200" dirty="0"/>
            </a:p>
          </p:txBody>
        </p:sp>
        <p:sp>
          <p:nvSpPr>
            <p:cNvPr id="19" name="Frihandsfigur 18"/>
            <p:cNvSpPr/>
            <p:nvPr/>
          </p:nvSpPr>
          <p:spPr>
            <a:xfrm rot="20828571">
              <a:off x="4717538" y="3752252"/>
              <a:ext cx="702411" cy="31114"/>
            </a:xfrm>
            <a:custGeom>
              <a:avLst/>
              <a:gdLst>
                <a:gd name="connsiteX0" fmla="*/ 0 w 702410"/>
                <a:gd name="connsiteY0" fmla="*/ 15556 h 31113"/>
                <a:gd name="connsiteX1" fmla="*/ 702410 w 702410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410" h="31113">
                  <a:moveTo>
                    <a:pt x="702410" y="15557"/>
                  </a:moveTo>
                  <a:lnTo>
                    <a:pt x="0" y="15557"/>
                  </a:lnTo>
                </a:path>
              </a:pathLst>
            </a:custGeom>
            <a:noFill/>
            <a:ln w="25400">
              <a:solidFill>
                <a:srgbClr val="512B2B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344" tIns="-2003" rIns="346346" bIns="-200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500" kern="1200"/>
            </a:p>
          </p:txBody>
        </p:sp>
        <p:sp>
          <p:nvSpPr>
            <p:cNvPr id="20" name="Frihandsfigur 19"/>
            <p:cNvSpPr/>
            <p:nvPr/>
          </p:nvSpPr>
          <p:spPr>
            <a:xfrm>
              <a:off x="3535869" y="3299807"/>
              <a:ext cx="1188000" cy="1188000"/>
            </a:xfrm>
            <a:custGeom>
              <a:avLst/>
              <a:gdLst>
                <a:gd name="connsiteX0" fmla="*/ 0 w 1404937"/>
                <a:gd name="connsiteY0" fmla="*/ 702469 h 1404937"/>
                <a:gd name="connsiteX1" fmla="*/ 702469 w 1404937"/>
                <a:gd name="connsiteY1" fmla="*/ 0 h 1404937"/>
                <a:gd name="connsiteX2" fmla="*/ 1404938 w 1404937"/>
                <a:gd name="connsiteY2" fmla="*/ 702469 h 1404937"/>
                <a:gd name="connsiteX3" fmla="*/ 702469 w 1404937"/>
                <a:gd name="connsiteY3" fmla="*/ 1404938 h 1404937"/>
                <a:gd name="connsiteX4" fmla="*/ 0 w 1404937"/>
                <a:gd name="connsiteY4" fmla="*/ 702469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7" h="1404937">
                  <a:moveTo>
                    <a:pt x="0" y="702469"/>
                  </a:moveTo>
                  <a:cubicBezTo>
                    <a:pt x="0" y="314506"/>
                    <a:pt x="314506" y="0"/>
                    <a:pt x="702469" y="0"/>
                  </a:cubicBezTo>
                  <a:cubicBezTo>
                    <a:pt x="1090432" y="0"/>
                    <a:pt x="1404938" y="314506"/>
                    <a:pt x="1404938" y="702469"/>
                  </a:cubicBezTo>
                  <a:cubicBezTo>
                    <a:pt x="1404938" y="1090432"/>
                    <a:pt x="1090432" y="1404938"/>
                    <a:pt x="702469" y="1404938"/>
                  </a:cubicBezTo>
                  <a:cubicBezTo>
                    <a:pt x="314506" y="1404938"/>
                    <a:pt x="0" y="1090432"/>
                    <a:pt x="0" y="702469"/>
                  </a:cubicBezTo>
                  <a:close/>
                </a:path>
              </a:pathLst>
            </a:custGeom>
            <a:solidFill>
              <a:schemeClr val="accent5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023" tIns="247023" rIns="247023" bIns="24702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6500" kern="1200" dirty="0"/>
            </a:p>
          </p:txBody>
        </p:sp>
        <p:sp>
          <p:nvSpPr>
            <p:cNvPr id="21" name="Frihandsfigur 20"/>
            <p:cNvSpPr/>
            <p:nvPr/>
          </p:nvSpPr>
          <p:spPr>
            <a:xfrm rot="23914286">
              <a:off x="4920999" y="2860833"/>
              <a:ext cx="702411" cy="31114"/>
            </a:xfrm>
            <a:custGeom>
              <a:avLst/>
              <a:gdLst>
                <a:gd name="connsiteX0" fmla="*/ 0 w 702410"/>
                <a:gd name="connsiteY0" fmla="*/ 15556 h 31113"/>
                <a:gd name="connsiteX1" fmla="*/ 702410 w 702410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410" h="31113">
                  <a:moveTo>
                    <a:pt x="702410" y="15557"/>
                  </a:moveTo>
                  <a:lnTo>
                    <a:pt x="0" y="15557"/>
                  </a:lnTo>
                </a:path>
              </a:pathLst>
            </a:custGeom>
            <a:noFill/>
            <a:ln w="25400">
              <a:solidFill>
                <a:srgbClr val="512B2B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345" tIns="-2004" rIns="346346" bIns="-20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500" kern="1200"/>
            </a:p>
          </p:txBody>
        </p:sp>
        <p:sp>
          <p:nvSpPr>
            <p:cNvPr id="22" name="Frihandsfigur 21"/>
            <p:cNvSpPr/>
            <p:nvPr/>
          </p:nvSpPr>
          <p:spPr>
            <a:xfrm>
              <a:off x="4082491" y="1936068"/>
              <a:ext cx="972000" cy="972000"/>
            </a:xfrm>
            <a:custGeom>
              <a:avLst/>
              <a:gdLst>
                <a:gd name="connsiteX0" fmla="*/ 0 w 1404937"/>
                <a:gd name="connsiteY0" fmla="*/ 702469 h 1404937"/>
                <a:gd name="connsiteX1" fmla="*/ 702469 w 1404937"/>
                <a:gd name="connsiteY1" fmla="*/ 0 h 1404937"/>
                <a:gd name="connsiteX2" fmla="*/ 1404938 w 1404937"/>
                <a:gd name="connsiteY2" fmla="*/ 702469 h 1404937"/>
                <a:gd name="connsiteX3" fmla="*/ 702469 w 1404937"/>
                <a:gd name="connsiteY3" fmla="*/ 1404938 h 1404937"/>
                <a:gd name="connsiteX4" fmla="*/ 0 w 1404937"/>
                <a:gd name="connsiteY4" fmla="*/ 702469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7" h="1404937">
                  <a:moveTo>
                    <a:pt x="0" y="702469"/>
                  </a:moveTo>
                  <a:cubicBezTo>
                    <a:pt x="0" y="314506"/>
                    <a:pt x="314506" y="0"/>
                    <a:pt x="702469" y="0"/>
                  </a:cubicBezTo>
                  <a:cubicBezTo>
                    <a:pt x="1090432" y="0"/>
                    <a:pt x="1404938" y="314506"/>
                    <a:pt x="1404938" y="702469"/>
                  </a:cubicBezTo>
                  <a:cubicBezTo>
                    <a:pt x="1404938" y="1090432"/>
                    <a:pt x="1090432" y="1404938"/>
                    <a:pt x="702469" y="1404938"/>
                  </a:cubicBezTo>
                  <a:cubicBezTo>
                    <a:pt x="314506" y="1404938"/>
                    <a:pt x="0" y="1090432"/>
                    <a:pt x="0" y="702469"/>
                  </a:cubicBezTo>
                  <a:close/>
                </a:path>
              </a:pathLst>
            </a:custGeom>
            <a:solidFill>
              <a:srgbClr val="31A3AE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023" tIns="247023" rIns="247023" bIns="24702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6500" kern="1200" dirty="0"/>
            </a:p>
          </p:txBody>
        </p:sp>
      </p:grpSp>
      <p:sp>
        <p:nvSpPr>
          <p:cNvPr id="23" name="textruta 22"/>
          <p:cNvSpPr txBox="1">
            <a:spLocks noChangeAspect="1"/>
          </p:cNvSpPr>
          <p:nvPr/>
        </p:nvSpPr>
        <p:spPr>
          <a:xfrm>
            <a:off x="8286655" y="3431983"/>
            <a:ext cx="1294647" cy="448019"/>
          </a:xfrm>
          <a:prstGeom prst="rect">
            <a:avLst/>
          </a:prstGeom>
          <a:noFill/>
        </p:spPr>
        <p:txBody>
          <a:bodyPr wrap="square" lIns="0" tIns="38963" rIns="0" bIns="38963"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sv-SE" sz="1200" b="1" dirty="0">
                <a:solidFill>
                  <a:schemeClr val="bg1"/>
                </a:solidFill>
                <a:cs typeface="Arial" panose="020B0604020202020204" pitchFamily="34" charset="0"/>
              </a:rPr>
              <a:t>Sparbanken</a:t>
            </a:r>
          </a:p>
          <a:p>
            <a:pPr algn="ctr">
              <a:buClr>
                <a:srgbClr val="FF6600"/>
              </a:buClr>
              <a:defRPr/>
            </a:pPr>
            <a:r>
              <a:rPr lang="sv-SE" sz="1200" b="1" dirty="0">
                <a:solidFill>
                  <a:schemeClr val="bg1"/>
                </a:solidFill>
                <a:cs typeface="Arial" panose="020B0604020202020204" pitchFamily="34" charset="0"/>
              </a:rPr>
              <a:t>Skåne AB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6502522" y="3160188"/>
            <a:ext cx="1120647" cy="324908"/>
          </a:xfrm>
          <a:prstGeom prst="rect">
            <a:avLst/>
          </a:prstGeom>
          <a:noFill/>
        </p:spPr>
        <p:txBody>
          <a:bodyPr wrap="square" lIns="0" tIns="38963" rIns="0" bIns="38963"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sv-SE" sz="800" b="1" dirty="0" err="1">
                <a:solidFill>
                  <a:schemeClr val="bg1"/>
                </a:solidFill>
                <a:cs typeface="Arial" panose="020B0604020202020204" pitchFamily="34" charset="0"/>
              </a:rPr>
              <a:t>Spbstiftelsen</a:t>
            </a:r>
            <a:endParaRPr lang="sv-SE" sz="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buClr>
                <a:srgbClr val="FF6600"/>
              </a:buClr>
              <a:defRPr/>
            </a:pPr>
            <a:r>
              <a:rPr lang="sv-SE" sz="800" b="1" dirty="0">
                <a:solidFill>
                  <a:schemeClr val="bg1"/>
                </a:solidFill>
                <a:cs typeface="Arial" panose="020B0604020202020204" pitchFamily="34" charset="0"/>
              </a:rPr>
              <a:t>FoF (26%)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7513293" y="1801948"/>
            <a:ext cx="1128600" cy="324908"/>
          </a:xfrm>
          <a:prstGeom prst="rect">
            <a:avLst/>
          </a:prstGeom>
          <a:noFill/>
        </p:spPr>
        <p:txBody>
          <a:bodyPr wrap="square" lIns="0" tIns="38963" rIns="0" bIns="38963"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sv-SE" sz="800" b="1" dirty="0" err="1">
                <a:solidFill>
                  <a:schemeClr val="bg1"/>
                </a:solidFill>
                <a:cs typeface="Arial" panose="020B0604020202020204" pitchFamily="34" charset="0"/>
              </a:rPr>
              <a:t>Spbstiftelsen</a:t>
            </a:r>
            <a:endParaRPr lang="sv-SE" sz="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buClr>
                <a:srgbClr val="FF6600"/>
              </a:buClr>
              <a:defRPr/>
            </a:pPr>
            <a:r>
              <a:rPr lang="sv-SE" sz="800" b="1" dirty="0">
                <a:solidFill>
                  <a:schemeClr val="bg1"/>
                </a:solidFill>
                <a:cs typeface="Arial" panose="020B0604020202020204" pitchFamily="34" charset="0"/>
              </a:rPr>
              <a:t>1826 (26%)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9214352" y="1801948"/>
            <a:ext cx="1128600" cy="324908"/>
          </a:xfrm>
          <a:prstGeom prst="rect">
            <a:avLst/>
          </a:prstGeom>
          <a:noFill/>
        </p:spPr>
        <p:txBody>
          <a:bodyPr wrap="square" lIns="0" tIns="38963" rIns="0" bIns="38963"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sv-SE" sz="800" b="1" dirty="0" err="1">
                <a:solidFill>
                  <a:schemeClr val="bg1"/>
                </a:solidFill>
                <a:cs typeface="Arial" panose="020B0604020202020204" pitchFamily="34" charset="0"/>
              </a:rPr>
              <a:t>Spbstiftelsen</a:t>
            </a:r>
            <a:endParaRPr lang="sv-SE" sz="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buClr>
                <a:srgbClr val="FF6600"/>
              </a:buClr>
              <a:defRPr/>
            </a:pPr>
            <a:r>
              <a:rPr lang="sv-SE" sz="800" b="1" dirty="0">
                <a:solidFill>
                  <a:schemeClr val="bg1"/>
                </a:solidFill>
                <a:cs typeface="Arial" panose="020B0604020202020204" pitchFamily="34" charset="0"/>
              </a:rPr>
              <a:t>Finn (26%)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0232092" y="3160188"/>
            <a:ext cx="1127662" cy="324908"/>
          </a:xfrm>
          <a:prstGeom prst="rect">
            <a:avLst/>
          </a:prstGeom>
          <a:noFill/>
        </p:spPr>
        <p:txBody>
          <a:bodyPr wrap="square" lIns="0" tIns="38963" rIns="0" bIns="38963"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sv-SE" sz="800" b="1" dirty="0">
                <a:solidFill>
                  <a:schemeClr val="bg1"/>
                </a:solidFill>
                <a:cs typeface="Arial" panose="020B0604020202020204" pitchFamily="34" charset="0"/>
              </a:rPr>
              <a:t>Swedbank</a:t>
            </a:r>
          </a:p>
          <a:p>
            <a:pPr algn="ctr">
              <a:buClr>
                <a:srgbClr val="FF6600"/>
              </a:buClr>
              <a:defRPr/>
            </a:pPr>
            <a:r>
              <a:rPr lang="sv-SE" sz="800" b="1" dirty="0">
                <a:solidFill>
                  <a:schemeClr val="bg1"/>
                </a:solidFill>
                <a:cs typeface="Arial" panose="020B0604020202020204" pitchFamily="34" charset="0"/>
              </a:rPr>
              <a:t>(22%)</a:t>
            </a:r>
          </a:p>
        </p:txBody>
      </p:sp>
      <p:sp>
        <p:nvSpPr>
          <p:cNvPr id="28" name="textruta 27"/>
          <p:cNvSpPr txBox="1">
            <a:spLocks noChangeAspect="1"/>
          </p:cNvSpPr>
          <p:nvPr/>
        </p:nvSpPr>
        <p:spPr>
          <a:xfrm>
            <a:off x="7021907" y="4602190"/>
            <a:ext cx="923401" cy="201798"/>
          </a:xfrm>
          <a:prstGeom prst="rect">
            <a:avLst/>
          </a:prstGeom>
          <a:noFill/>
        </p:spPr>
        <p:txBody>
          <a:bodyPr wrap="square" lIns="0" tIns="38963" rIns="0" bIns="38963"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sv-SE" sz="800" b="1" dirty="0">
                <a:solidFill>
                  <a:schemeClr val="bg1"/>
                </a:solidFill>
                <a:cs typeface="Arial" panose="020B0604020202020204" pitchFamily="34" charset="0"/>
              </a:rPr>
              <a:t>Starka kontor</a:t>
            </a:r>
          </a:p>
        </p:txBody>
      </p:sp>
      <p:sp>
        <p:nvSpPr>
          <p:cNvPr id="29" name="textruta 28"/>
          <p:cNvSpPr txBox="1">
            <a:spLocks noChangeAspect="1"/>
          </p:cNvSpPr>
          <p:nvPr/>
        </p:nvSpPr>
        <p:spPr>
          <a:xfrm>
            <a:off x="8472500" y="5343891"/>
            <a:ext cx="923401" cy="201798"/>
          </a:xfrm>
          <a:prstGeom prst="rect">
            <a:avLst/>
          </a:prstGeom>
          <a:noFill/>
        </p:spPr>
        <p:txBody>
          <a:bodyPr wrap="square" lIns="0" tIns="38963" rIns="0" bIns="38963"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sv-SE" sz="800" b="1" dirty="0">
                <a:solidFill>
                  <a:schemeClr val="bg1"/>
                </a:solidFill>
                <a:cs typeface="Arial" panose="020B0604020202020204" pitchFamily="34" charset="0"/>
              </a:rPr>
              <a:t>Kundcenter</a:t>
            </a:r>
          </a:p>
        </p:txBody>
      </p:sp>
      <p:sp>
        <p:nvSpPr>
          <p:cNvPr id="30" name="textruta 29"/>
          <p:cNvSpPr txBox="1">
            <a:spLocks noChangeAspect="1"/>
          </p:cNvSpPr>
          <p:nvPr/>
        </p:nvSpPr>
        <p:spPr>
          <a:xfrm>
            <a:off x="9917062" y="4602189"/>
            <a:ext cx="923401" cy="201798"/>
          </a:xfrm>
          <a:prstGeom prst="rect">
            <a:avLst/>
          </a:prstGeom>
          <a:noFill/>
        </p:spPr>
        <p:txBody>
          <a:bodyPr wrap="square" lIns="0" tIns="38963" rIns="0" bIns="38963"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sv-SE" sz="800" b="1" dirty="0">
                <a:solidFill>
                  <a:schemeClr val="bg1"/>
                </a:solidFill>
                <a:cs typeface="Arial" panose="020B0604020202020204" pitchFamily="34" charset="0"/>
              </a:rPr>
              <a:t>Starka kontor</a:t>
            </a:r>
          </a:p>
        </p:txBody>
      </p:sp>
    </p:spTree>
    <p:extLst>
      <p:ext uri="{BB962C8B-B14F-4D97-AF65-F5344CB8AC3E}">
        <p14:creationId xmlns:p14="http://schemas.microsoft.com/office/powerpoint/2010/main" val="242691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D25C5209-5F4F-48C7-B84B-1C6487D16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CB9BED9-C600-4D28-8437-C8D8C9EEE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Banken som gör skillnad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3198DF-1741-4156-A826-688AAF4C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4D8F80-8FA6-4DED-A427-505C19C2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D46CE6-99AA-4A99-9EFB-5F8066F5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95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Sparbanken Skåne gör skillnad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Som kund är du med och bidrar till lokal utveckling</a:t>
            </a:r>
          </a:p>
          <a:p>
            <a:r>
              <a:rPr lang="sv-SE" dirty="0"/>
              <a:t>Genom ägarstiftelserna kan överskott från banken investeras i samhället</a:t>
            </a:r>
          </a:p>
          <a:p>
            <a:r>
              <a:rPr lang="sv-SE" dirty="0"/>
              <a:t>Årligen handlar det om upp till 100 mkr som banken och ägarstiftelserna satsar i stipendier, sponsring och utvecklingsprojekt för att göra morgondagens </a:t>
            </a:r>
            <a:br>
              <a:rPr lang="sv-SE" dirty="0"/>
            </a:br>
            <a:r>
              <a:rPr lang="sv-SE" dirty="0"/>
              <a:t>Skåne ännu lite bättre</a:t>
            </a:r>
          </a:p>
          <a:p>
            <a:r>
              <a:rPr lang="sv-SE" dirty="0"/>
              <a:t>Flera hundra initiativ i det lokala föreningslivet har kunnat genomföras med sparbanksstödet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Intern</a:t>
            </a:r>
            <a:endParaRPr lang="en-GB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59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 descr="En bild som visar himmel, vatten, utomhus, transport&#10;&#10;Automatiskt genererad beskrivning">
            <a:extLst>
              <a:ext uri="{FF2B5EF4-FFF2-40B4-BE49-F238E27FC236}">
                <a16:creationId xmlns:a16="http://schemas.microsoft.com/office/drawing/2014/main" id="{6005CA08-59C1-4435-BA4E-5ABE81558B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" r="15"/>
          <a:stretch>
            <a:fillRect/>
          </a:stretch>
        </p:blipFill>
        <p:spPr/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investerar i framtiden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Hållbar samhällsutveckling fokus i bankens och ägarstiftelsernas arbete</a:t>
            </a:r>
          </a:p>
          <a:p>
            <a:r>
              <a:rPr lang="sv-SE" dirty="0"/>
              <a:t>Brett engagemang, men aktiviteter för barn och ungdomar är prioriterade</a:t>
            </a:r>
          </a:p>
          <a:p>
            <a:r>
              <a:rPr lang="sv-SE" dirty="0"/>
              <a:t>Exempel på projekt som gör skillnad:</a:t>
            </a:r>
          </a:p>
          <a:p>
            <a:pPr lvl="1"/>
            <a:r>
              <a:rPr lang="sv-SE" dirty="0"/>
              <a:t>En dag med gårdens djur</a:t>
            </a:r>
          </a:p>
          <a:p>
            <a:pPr lvl="1"/>
            <a:r>
              <a:rPr lang="sv-SE" dirty="0"/>
              <a:t>Sparbanken Skånes Arkeologiskola</a:t>
            </a:r>
          </a:p>
          <a:p>
            <a:pPr lvl="1"/>
            <a:r>
              <a:rPr lang="sv-SE" dirty="0"/>
              <a:t>En dag på </a:t>
            </a:r>
            <a:r>
              <a:rPr lang="sv-SE" dirty="0" err="1"/>
              <a:t>Vattenhallen</a:t>
            </a:r>
            <a:endParaRPr lang="sv-SE" dirty="0"/>
          </a:p>
          <a:p>
            <a:pPr lvl="1"/>
            <a:r>
              <a:rPr lang="sv-SE" dirty="0"/>
              <a:t>Skånes Idrottsledarstipendier</a:t>
            </a:r>
          </a:p>
          <a:p>
            <a:pPr lvl="1"/>
            <a:r>
              <a:rPr lang="sv-SE" dirty="0"/>
              <a:t>Positiva projekt</a:t>
            </a:r>
          </a:p>
          <a:p>
            <a:pPr lvl="1"/>
            <a:r>
              <a:rPr lang="sv-SE" dirty="0"/>
              <a:t>Utbildar unga om sund privatekonomi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Intern</a:t>
            </a:r>
            <a:endParaRPr lang="en-GB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657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investerar när dig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r>
              <a:rPr lang="sv-SE" dirty="0"/>
              <a:t>Föreningslivet i Osby kommun har beviljats bidrag till 75 stycken projekt senaste 4 åren, ca 3 000 </a:t>
            </a:r>
            <a:r>
              <a:rPr lang="sv-SE" dirty="0" smtClean="0"/>
              <a:t>000kr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Möjlighet att söka bidrag </a:t>
            </a:r>
            <a:r>
              <a:rPr lang="sv-SE" dirty="0"/>
              <a:t>i</a:t>
            </a:r>
            <a:r>
              <a:rPr lang="sv-SE" dirty="0" smtClean="0"/>
              <a:t> </a:t>
            </a:r>
            <a:r>
              <a:rPr lang="sv-SE" dirty="0" smtClean="0"/>
              <a:t>mars och september månad 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Aktivitet till rena inköp och Sparbanken Skånes Energikliv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36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kan man söka bidrag till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Stiftelsen prioriterar </a:t>
            </a:r>
            <a:r>
              <a:rPr lang="sv-SE" dirty="0" smtClean="0"/>
              <a:t>projekt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- </a:t>
            </a:r>
            <a:r>
              <a:rPr lang="sv-SE" dirty="0" smtClean="0"/>
              <a:t>barn och ungdomsverksamhet</a:t>
            </a:r>
            <a:r>
              <a:rPr lang="sv-SE" dirty="0" smtClean="0"/>
              <a:t>.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- </a:t>
            </a:r>
            <a:r>
              <a:rPr lang="sv-SE" dirty="0" smtClean="0"/>
              <a:t>som syftar till någon form av utvecklig, </a:t>
            </a:r>
            <a:r>
              <a:rPr lang="sv-SE" dirty="0"/>
              <a:t>är tidsbegränsade och har tydligt formulerade mål.</a:t>
            </a:r>
            <a:br>
              <a:rPr lang="sv-SE" dirty="0"/>
            </a:br>
            <a:r>
              <a:rPr lang="sv-SE" dirty="0"/>
              <a:t>- där sökande gör en betydande egen insats (delfinansiering, ideellt arbete </a:t>
            </a:r>
            <a:r>
              <a:rPr lang="sv-SE" dirty="0" err="1"/>
              <a:t>etc</a:t>
            </a:r>
            <a:r>
              <a:rPr lang="sv-SE" dirty="0" smtClean="0"/>
              <a:t>).</a:t>
            </a:r>
            <a:endParaRPr lang="sv-SE" dirty="0"/>
          </a:p>
          <a:p>
            <a:r>
              <a:rPr lang="sv-SE" dirty="0"/>
              <a:t>Vem lämnar stiftelsen inte bidrag till</a:t>
            </a:r>
            <a:br>
              <a:rPr lang="sv-SE" dirty="0"/>
            </a:br>
            <a:r>
              <a:rPr lang="sv-SE" dirty="0"/>
              <a:t>- föreningars/organisationers löpande drift </a:t>
            </a:r>
            <a:br>
              <a:rPr lang="sv-SE" dirty="0"/>
            </a:br>
            <a:r>
              <a:rPr lang="sv-SE" dirty="0"/>
              <a:t>- </a:t>
            </a:r>
            <a:r>
              <a:rPr lang="sv-SE" dirty="0" smtClean="0"/>
              <a:t>ej enskilda individer och </a:t>
            </a:r>
            <a:r>
              <a:rPr lang="sv-SE" dirty="0"/>
              <a:t>politisk eller religiös </a:t>
            </a:r>
            <a:r>
              <a:rPr lang="sv-SE" dirty="0" smtClean="0"/>
              <a:t>verksamhet.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6885807"/>
      </p:ext>
    </p:extLst>
  </p:cSld>
  <p:clrMapOvr>
    <a:masterClrMapping/>
  </p:clrMapOvr>
</p:sld>
</file>

<file path=ppt/theme/theme1.xml><?xml version="1.0" encoding="utf-8"?>
<a:theme xmlns:a="http://schemas.openxmlformats.org/drawingml/2006/main" name="Swedbank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2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200" dirty="0" err="1" smtClean="0">
            <a:solidFill>
              <a:srgbClr val="512B2B"/>
            </a:solidFill>
          </a:defRPr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Swedbank standard.pptx" id="{87CCE877-DFD7-4CAF-A5CA-F99D9CFF7209}" vid="{E25C8262-B513-4DE0-9D79-FAB7753884CB}"/>
    </a:ext>
  </a:extLst>
</a:theme>
</file>

<file path=ppt/theme/theme2.xml><?xml version="1.0" encoding="utf-8"?>
<a:theme xmlns:a="http://schemas.openxmlformats.org/drawingml/2006/main" name="Office-tema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510499331078247","enableDocumentContentUpdater":true,"version":"1.2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TemplateConfiguration><![CDATA[{"elementsMetadata":[],"transformationConfigurations":[],"templateName":"Swedbank standard","templateDescription":"","enableDocumentContentUpdater":true,"version":"1.2"}]]></TemplafyTemplateConfiguration>
</file>

<file path=customXml/item13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551311950458487","enableDocumentContentUpdater":true,"version":"1.2"}]]></TemplafySlideTemplateConfiguration>
</file>

<file path=customXml/item3.xml><?xml version="1.0" encoding="utf-8"?>
<TemplafyFormConfiguration><![CDATA[{"formFields":[{"dataSource":"InformationClasses","displayColumn":"term","filter":{"column":"language","otherFieldName":"Language","fullyQualifiedOtherFieldName":"Language","otherFieldColumn":"iana","formReference":"userProfile","operator":"equals"},"hideIfNoUserInteractionRequired":false,"distinct":true,"required":false,"autoSelectFirstOption":false,"helpTexts":{"prefix":"","postfix":"Select which information your template should have in the drop down menu"},"spacing":{},"type":"dropDown","name":"InformationClasses","label":"Classification","fullyQualifiedName":"InformationClasses"},{"required":false,"placeholder":"","lines":0,"helpTexts":{"prefix":"","postfix":"Define who has access"},"spacing":{},"type":"textBox","name":"RestrictedAccess","label":"Restricted to (only visible when state \"Confidential\")","fullyQualifiedName":"RestrictedAccess"}],"formDataEntries":[]}]]></Templafy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elementsMetadata":[],"documentContentValidatorConfiguration":{"enableDocumentContentValidator":false,"documentContentValidatorVersion":0},"slideId":"636923061718326080","enableDocumentContentUpdater":true,"version":"1.2"}]]></TemplafySlideTemplateConfiguration>
</file>

<file path=customXml/item6.xml><?xml version="1.0" encoding="utf-8"?>
<PpStyles><![CDATA[{"Styles":[{"Base64Png":"data:image/png;base64,iVBORw0KGgoAAAANSUhEUgAAASEAAAAuCAYAAABnPK96AAAAAXNSR0IArs4c6QAAAARnQU1BAACxjwv8YQUAAAAJcEhZcwAADsMAAA7DAcdvqGQAAApjSURBVHhe7ZyxzuW2EYX3BfMMaf0QeYQA6VO5S5XGTaoA6eLOaVIEqVwFBlLETdobHnpmIvIezpAUda/+f/kBB8buPRpR5GhEUlp/2Ww2m80befz3P4/H9394PH795Rd9+83j8c+/PuTnzeZydg5WPH747v+dQSS2IXKnklhZf/zN2zo7D36rbX/5/YdNAno9qjf292cHfUv7XCS2gs+ag6d4/Om3vENUP/5tqGMeP//E46jeWYSOTx+mf/3jQyYBvRbVLkKXMVWEPmkOniLqSHSaWLt4/P3PPM5BYn05rC2FBq/1LtBrUe0idBlTRYj4Cn3QHDzF43e/4p2hSr+LtYuwqCWJ9eWwthT6oDcsvRbVLkKXcUkR+hrHi3ZErX//2NUxeb3Ljq+VfHLIS3H3qqAfvvuQCUCvRbWL0GVMFaFPmoOnoB1Rq3OKiB1+enytN617w6Xizz99yASg16LaRegyporQJ83BaVAMaEfUStVbDnEJN7lVb9x8wxsI2qYP/IqUXo9qF6HLmClC4DPm4DTdRQgKKnT3Ugx685QzXzfeUiCJ8InCB3/60D5W7SJ0GbNFCHy2HJyme/kEpWmkHEbBq3x6HNPXuO69ENrHql2ELuNMEfrayPWB7QXnCkw6jypYkjWnmExf60dZF0H7WLWL0GXsIuSTV0fYA9M38Gy5maeDVce5cqaM1N9S542B8+WLwF5TPeB4y4C/G5jKFsfXctpE/arD/pZ1OktOXAN+u+DN4NO5jjpcV24fZr9oS/1pBtp8on02VngY1dePc+HvkG+DH78eWZ0PLfJ5dKlUnwPxpY+efq+Ug1UwnynFE9sT1K96QQ66fY8/a2z4IDYpYROZqBOf1Ng4G1qKQU5ng7xeHm0b/MGnBPQ4ldMm6lfJ0nJoaXviRmTQc6jkuobGqDHOjKmxgqTfergqH2ryDYybicWrlWJHbZKwBcxnkrFiUL/qwhzsuc4h1WMyHDwNkBxaMDyjSpJDC4aSoCXnBqJ+1WwCoOKPDL5q4EaPoPFVGOOZ9nUk6cy4F8LMwikUV+fDkXyzseM9of3s70USuoD5TDfLwamYkeqtGGqKRKZy4VfXRHJowbKLbtxA1KuaTYCJazdNTIsZNLbqovbR6fasGsunq/NBycsHdtxJSfgC5jPdKAcvKUAo2mnJJqf4BWqMVFXPqScI1HgCnupQVYoh4QqoVzWbAGdUD8gkNPYKNdq3tABBbK9AuDIflGhGMysJX8B8ppvk4PKijBkze9DkqS47IFI1nZqekh82044sq8BVsQTUp3pHAjjnHIHGXiHSvq69Jd2kxF4O/D05QsYLXJkPYFl8IjlFAfOZbpKD4XjhwYAHETbp8d/oQdF62OYEYQd0SEJkpp9UrSVTXRz1YtFeFf4cnZfsX1GfakUCoE1oG9T5dJVTnILFpVrQvrDfWzNcjKu3v5PiirXgynwA4XEQ+kr7bWCPSk5RwHymm+Sge1w1CVHyuDA/1LquPHjsAJU3OFJAwmmbFyN1Um4IIT89U/vkj5RwJpfOLVaD+lRnE4AMjjswIrGegsV90oL2hTlzdsxaBeyqfEBc5j2qtVzpuMHFXsB8ppvkIPOYUj+LrSDqf7GV5EpJzFkoHt6UTC42T7nZ7xAuPnUq/Q1yilAvbvwksRnMYzqTAI1jwxsjSaynYHELLWqfmxPkJme4MU7mxHA+RMuOxuwJ9OyFirWA+Uw3yUHmUYmFwvwqsZS4RQiDGXRyjuE9DfCU8ZLCGWCQOw/r9aiYOZJQBvOYziSAzAwZUdvFdgoWt9Ci9s2OQ7e8MbgiH6I4Tr+BaGkmtgLmM3nXz/xHLcxB975u7O+4E5IUT2wl7jRNOsNdTqHIsL8X5eODQgdPTU4277gBSUiDeUwnEkBslNEEmIHFLZT6VKxPjLSP/b5UJFnflg9JYmsStUtsBcxnukkOhjNE1A7c/1ie479eLYFSP0noErdhclA0/aZ/D8ksxx0ktkZHwnWstXslYQ3mMc0mQKvKC6MJMAOLawqWSSPtY7+vlpwq89Z8SBJbk+jNmtgKmM90kxzM/U5802o9BN2GaREKZjtNyevQntnSkZUJB0lYg3lMswngHAdGE2AGFte0sH3s99WSU2Xemg9JYmtymyJ0QQ5G19YtqQUUeoAqFQ+xzSWeVL7obUo+gdB10Zj2YXal8mZjSRLaYB7TjRJgFBbXtLB9UX/nWCclp3p/PiSJrUk+JzlOJbYC5jMdrr+G+lXOcSD3LTtOJLYnwmVWJK8AAXqQ6vA6dLghx0SK3iAczxN9f0Fe3452LvOYbpYAI7C4poXtc73Bsm+Ul+RD4D8+jBm32Zh2jgOj/QJOFSCcj4xPQVgcDgGGl2TV7jn1qI5FiP2u+p7/P65HO5d5TDdKgFFYXNPC9kVP/tabkxlofNWqfIhuNNnbZIT3UJJYC5jP5IwV9asWjjFovunC8hh9Vi+T8WecA8exf57BGFkmAeZpqmoE9agO0zX6uyolv9gKqPcgsRnMY7pJAszA4poWti/8OBWKpuCJnKxYOjkJS2OrVuVDzwOWFNbbfay4OAfptWG8WhvMMwxvGEdTY1VqvBxiuB1wSCb6uypVX7EZPXsGYjWYx3STBJiBxTUtbl/kz4IHOXZI2jxz0OKjPiR7I7GLeLUW5QNgviehnZgFQr33QpKcooD5TM5YUb9q9RgTD7u3T5E7k50IYoWkY4CzyBPK7YDDtDoPNPOojku3jqkwJHaDeUw3SYAZWFzT4vZFs+hhNQrRK/IBuPfCSckpCpjPdJMcZJ4sjIkWYybUicO4uOQD2EkgckFIEuqtddhLUtx19+Fc4QdSEDohSs6DJLTBPKabJMAMLK7pgva5+TMj0sZX5IMyEmNEEr6A+UzOWFG/avEYj8z2mkIMryC5J0m/ia0gupDW25Hegtdd6AYkoQ3mMd0kAWZgcU0XtS/c1B0R8rGaDb0iH5TemdSoJHwB85lukoNLZ7uNlwh+o1LREFtBc8dc1XpjERwntkz3sk81EBswj+kmCTADi2u6sH1LZkRk41e5Oh+ODBci9FswY5DQBcxncsaK+lUXjPHShwzZw/M/OmsVoejNSGPqFVVVsRndnwTANxqbeEw3SoBRWFzTxe3LN28QgwpJ7rwdU67Mh5qc4z3XguUbZmpBEZawBcxncsaK+lWLx7i7z0dU1wdqUjWKCfDWzmJ5IkqMehoO8gDjKVh3Hv6Mp93hmOL3SmIxmMd0kwSYgcU1vah9+QbG2GB2wGLi71B4qvHr4ap8aJELK/akgvPNFD3mM6X4YnuC+lXOceDpOiqJLZP7mnhOq7HNs9lsNgXuCwG2rErYQ4Idc5DYN5vNps3MVo0SvdEU22az2bRhxcPUetMlzOyRbTabTQErHoXIt4AgL8m8760an/BsNptNQbSJnYUXDNgDwsY8hM16bxkHNfaTNpvNpmD426xeNWZQm81m80TXbGhEwV7SZrPZFOT9neBr8G7tArTZbGbJX07P/uNezKacD583m82mm/wFufc1vBYd/SLe/ec4X778DyIt4cb2sLOpAAAAAElFTkSuQmCC","Name":"Main heading","Paragraph":{"Font":{"Name":"Swedbank Headline Black","NameFarEast":"+mn-ea","NameComplexScript":"+mn-cs","Size":36.0,"Bold":false,"Italic":false,"Underline":false,"Color":"255, 95, 0","SmallCaps":false,"AllCaps":false},"Alignment":0,"IndentBefore":0.0,"FirstLineIndent":0.0,"ParagraphSpacing":{"Before":0.0,"After":0.0,"LineSpacing":0.9,"MeasureInLines":true}},"List":{"Visible":false,"BulletType":4,"StartValue":1,"IndentLevel":1,"Character":8226,"CharacterFont":"","BulletStyle":0,"BulletSize":1.0,"BulletColor":"Black"}},{"Base64Png":"data:image/png;base64,iVBORw0KGgoAAAANSUhEUgAAAK8AAAAgCAYAAABkdCh4AAAAAXNSR0IArs4c6QAAAARnQU1BAACxjwv8YQUAAAAJcEhZcwAADsMAAA7DAcdvqGQAAAZjSURBVHhe7Vm7jiVFDL0/yDeQ8hF8AhI5ERkRCQkREhlkuwkBItpohUQACWlTx5yuqTp2ubp77vTcWfWRLM362PVwuVy+vbcLFy5c+GSw/PVhWb7/clk+vy3Lz98sy79/L6QeH1js8u6Hpw1A8Pcfv5y2CZu/EarvjrPmeTRk++7OHfJW4mK3rl24CjZ2wk3Ueam+O86a59GQ7Vs5nDmpx8Xyz5/9okfy41dX8r5xZPu2VqHlf/vpDSSvLvrbL5blw3trF5avP+u5oqfbi6CbqwjVd8dZ8zwasn13beOJreKz4BK0VGJST+0ENvTx9xffULeOIlTfHWfN82j45PY921CbzC+N2VruhbPmeTS8xX3XFyF69XVDZyarQtdC9d1x1jyPhkfad01KtKntuspvK2tZy0vftbTFjq5PcJ9IDvww6/yLUO0wsxvxthmsc21xsOFfvzt80YbzrAFrWykEc0PLVH3beGKd62FMvtbYYZYfSWbfzo/xoN/iv/asA9+qp5hjg4wfcbZvXfMkZtOvWyPR87bAqhGCvuHAVqg/1Q4zO+Vtk3ozVQ78iHRj4OARcNW3MvgRg4B2CZPJYK2WdJF9K0iOEg+6dLA4tcmjQl/V070i45U7GjPzi2xHgrVnl38YfFSSDdVN/ah2mNkpv1kGhzqC859dkFVknighphIUBffFJxM5xENroHCIioxX7nDM9KI2hdKquI47+2RntyFbDJ7oUeYXqD3VDjM75U1w8/D0YWMQrCWw4RCb4PxXwdiYA58Ko6pSkoxDGFzMUATgy1jZWJqY2I8mIKo3OMw526scZlh41n1AMJ7yFA5RkfHKVXluzGYFoeyPVI70+cKkgwRWW6odZnbKj+YMq82O9sH5Dvxd4pX1kPLtVjk4Ug4uroPnlH92sMRofZvDdBxEkgHA2C5pipCuyHjlTMr8pCuymAEZt0LXSvUcttHoxkMGt0DtqHaY2SkfBWeFSwi54Rk6v8S3VsRGSN1clUnaK4tpa5skeoTOtwjVN3dOJSakHKJEJ1WR8codiRnQcaN8kteE6u2wRQS3NawaYkO1w8xuxrc4/LwUdH6QpGqrLdX+P3f2SNDmWLyRjHJwkdDFtwxB1W3R2RahuiLjlTsSM8DllLw47qIPqvMUNpAeUlA1Or4I1Q4zu47fkIydfRGqp1C/tGqKLdV+jJ3CYQyuBZkI3Xbvf1bRWk555Y7EDHCvhVRw13Ykr8kUUWBJVcx4wN2owK7jT0xeqkOMbN2lRmLsEA4T961oSdAWrSI8XXfv3+ZO7FtO+YxTZLZRW2GxxNqi10wqcwcLXhNMxXN7pRX3GmfFPdsGqkOMbDURZk/2CK53Dj4NdXwRql+1baA6xMzW7TkSJPJoP2vSVuNBeXaVtwxKqqLjIcGTEv0IJFWhPNZIysFVpGf8YKM6xMjWfYLaMX+LbowiVFdkl37PE/vc4pFxipGtvb5tz4v802qLxA5+V3Ww73KtE0S/IepkkOCQnI0EMXwqipCucDYYN3g2XNWFJImuUF+qQ4xswz0Ngm6JM6gkbgy5+FGVIhWfYTRHdI5FSFdkfMYpRrZdsZy8ElOE5RubRFVDpYx6kCBJXAWAQIdDQ+WOxilC94rIxnxR5TAWJKjgWDOH2AT1pzpEZhuuBQeEPa97bw8suIwdv9ogKeEfxbUIXQ1RUtq61nghdgfjT7Uh4xQj204ftEe7MLqRQylBoWsHC1Jk30owD90rlN8sO2+x+lMdIrPdHT+IvFyW4JFdInQ1hK/QRuEQFRmfcYqR7egydoKLhgsN29m52gFEFUQl6aeA9BBwwJhH9HStUN6e5llyHHh+dAyqQ8xsbV9bfoBABjF01beVIK50q5gmMGIYtDl0r8j4jFOMbKMcmMqgYHawACCJ22RBUKGTPmwEq8DtQWIstCBl0caveoo5Nej44kv1/z+O2gPG3824e9HNU4TqEFtta/zada5VBOufrNVs2tgjjryY+uybg8ASAzHRODXPczd+ME7LKZ9xipHtoeSFlAvMIS5ceB3YBZ0kpRUBuWS4hKQvXHgddK9CEaodogpN6sKF14Em5KgdvZL3wsPBtQP4t37XRuLqVwn5QnPhwumwH5RtUq6CdmKViOcP1wsXXhXDBB7Jx+3/c3rhwovDvjnrZ71V0ErgMyG+b5cWgi7E7fYfXxMVihefioIAAAAASUVORK5CYII=","Name":"Sub heading","Paragraph":{"Font":{"Name":"Swedbank Headline Bold","NameFarEast":"+mn-ea","NameComplexScript":"+mn-cs","Size":24.0,"Bold":false,"Italic":false,"Underline":false,"Color":"255, 95, 0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kAAAAWCAYAAADkWDPGAAAAAXNSR0IArs4c6QAAAARnQU1BAACxjwv8YQUAAAAJcEhZcwAADsMAAA7DAcdvqGQAAANjSURBVGhD7Vi7bhtBDMz/+GvyHf4KF/kBV+lcpVKTykUaF2kMpDFSqVMVF4GLAEbqC2ZBGnMj8o4rHQQpvgEI2HwtOdxdrfRhxTvBx6urweXL7e1g6v8C6If7M/X7A5OwDnmMX7vd8OPhocn3+/uz5KZUI5OwDnkMjj1Xbko1lpwuFOuQDSWnC8U6ZEPJ6UKxDtlQcipg+/Q0fL27Gz5dX4/y4THw5+UlzPv7+bnZdRifb27aQ+Lv6+tkPXh0fNtsRrH4H3rYNW8LmgFiOSYT1GchI/TwgP45p/KvvTkf3TWyUhepAIVyQ5mgeQtp0AFkgvwWMgJIi/xdQNAph3woD9rHbrttdq2D1zvpkHUncp6oYW8AwG5XeyTIoyf65+Nj6DsnFj6JQ4Z8DA/ojW3wh543qOscJx0yFwJBUh6IFsPFolGP4dMKPa5rjsNQzbxHCgQ5/CqEHadFfSAtQQc4doqbY3gA4M92PQC8KRTsl9ZYcgrgQ3JBoWYaQRvUXWx/joCBcQzXpae4ui7ETGVwbMbNEjwA0YmHzM2k5FtyCpA9CiLwyUScqSeBWji/qVN9BL0RTF0Gx2bcLMWDbhaX7E3iYN/Fh8wFz8XxdVRdA34eAzF1V716DZq6DI7N1lqSB+0ZjzIzpWD/dP2SUwCO6xVL0a6w6BUciYWc3ZDZp1csxRuUB3w2mykF+6d8lJwCcFyv4ErThubElu2q95KGHL0hINCbSwj2XXzI/FDA3yC0Kvo5hh2LFzEacsk+T3VzmDrEKT6Tj+HBUjRkDy/0YC4h2HfxIeugph4I+hjhuKwJbdrUe6dTyXJEJ8NMZXAs6jH1CMfw4NBvDPoVSn9AYbBfVuMe4XyaIvHvo/o1BwLCuUn4oAEszq9JjfOcAIhQ4iBmTtf1HIhf6nuy3gSoC/ld4HMMDwDycCwOGnS6yX09RaXGPcLnhE9ORmYm3mD0axeK1auYpS1oQA2Rz5xYeBlT6/DL91AeAP1Z0zeH5mTeGaUaI+OU6GLVBjFAbyDa/SzYBLpD22IEJUcFdepmstAuaB0u0JtLwxI86CnXTe+3lWK2xsg4JdGOwrWA60iLwiIoHNe8ub4BMRiUF6i+ukNbkAC+iGG/3hwVoDcmMrp2gV4e5oYIf7Zj05ppD3GNm+EfgiyZG8OEiHoAAAAASUVORK5CYII=","Name":"Lead text","Paragraph":{"Font":{"Name":"Swedbank Headline Bold","NameFarEast":"+mn-ea","NameComplexScript":"+mn-cs","Size":22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cAAAAdCAYAAACQVvO2AAAAAXNSR0IArs4c6QAAAARnQU1BAACxjwv8YQUAAAAJcEhZcwAADsMAAA7DAcdvqGQAAAOnSURBVGhD7VnBkaswDE0/W00OFMKVKtIAJaQGrumCS/rwt8BgSciSYb0L2e83o5ldYmzpPUk2cKuouBTefePuX1/eGvccnQuXKyS8OiBKt7Zp3KMf3NudT2YVdwdyxI3mRR7OJfQMcd3QrRycHT+G6VcU15M1jO49MhsG9+wWQsO4EyumihuxT1yFrDeaqO3HKu4FUExc5wb3CBPdm/60/beKG1FQ3NE9mzDWEPc99O7hD2HLwmBt001tPwxRsb2/cW3nD3TeP0lcHKTWVeK9tkgkmUWT+QKeXn3nWjw2cSCla3TuJXBKePf28Ntktl8lK5c7IpqVGEiArXmS1v0fiZvZVWKsMpEYR8R1Y09F5eYTnK+LE/PuEzhcXsF/3+VXtrhGdXBh2653r/Vgxg5lqeTAgYCQkO1hjk01MH+tOAgpAokasF+piqfCwlPFErv33Yg95TsVUk+MQ215bjO2MLjiUq1RG7MJRPKFEUiIsJIvQ6AUrHtpYss8alsCiR3xa20jO8S1bdr3pIrDwSltURtnibMgBqxkuVoddkvmMMXN8N3qHHwNksiJTlNU3GnPMCpKEwaQEsfqIAtS9wOyhN/ZkgEWibm+awlGq7/zZ4vl7/ScO8T1k0gvMWDPIPvddjFzEQRpbG7lAzRxU0m2xz8J2v3HfJe7B912ZtOKZZ+4StZpbU8jnEMSoJi4iXksUi1ki5ttaZ6ir94MLoqJC0gRexVxAfx3MveBlgz4TXGjHmB6MhYVNzVZvH5sjpLi8uTB/4sEZCBbXO97fPzTLdxOgNdZ7FfaMiA1mVSNKaTEiX7o2WqKyyo1jj/WkgEWibm+a+BJ8jTiBBQVNxLFxDUeQxZoFWo6GmCJC8BjWiR0+Hk3LN9yfdfAuc3htJi4uDqlDMXOpapXG0OCSVQA9UHJaDJutqOkA0xxue+ppJvmmd9ehUsTiL8oCfG6Eqf7xBUfheZXh5gsOUBUld7Kvn4czNePHDEusOPtEkCrCMSbfYIPGWGI4rsQPxaQ8EZj0n4DmH5REmxTN3gmsGhK2wbg6t6aD9CLvP6tiEvI/kZLXiDxxJMcKpN3DG7wli8Mn2B1PFLVAneqX1niNvGT23STgZ/85BdFM8RdSdHH5QISl3wA8POKHcxXz9RlSJKD/3MnC8Mm0O0j3V2wRnzNXL/+FNaKMDpFxYcBbw/aNlLxgcht3RUfgulEPbBTdYGDVMUFsD0Yfu/xp+JCwOLOJ9P/Wdjb7R+FMQmxerAKewAAAABJRU5ErkJggg==","Name":"Body text","Paragraph":{"Font":{"Name":"Roboto","NameFarEast":"Roboto","NameComplexScript":"+mn-cs","Size":22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,{"Base64Png":"data:image/png;base64,iVBORw0KGgoAAAANSUhEUgAAARUAAAAbCAYAAABSkxsmAAAAAXNSR0IArs4c6QAAAARnQU1BAACxjwv8YQUAAAAJcEhZcwAADsMAAA7DAcdvqGQAAAXJSURBVHhe7Zw9juM8DIbnPnODvcUUqbfbPq2B3GHKr8kRphpgW7dp9gRbpAn2GvxEW7IpWaToH0V2oAcgdhD/iKSoV5Lj7FulUqlUNgDgDl+nd/h4N3a6wgMA7CHx2B5I+XdrTt2xc9PuzncNj7aBs4uvswZuNo6jx4bsvb7msJtYbo11QrDz6QSf13yF86qiAtDCp83hx/sJvu778j1FvDZ6UTl6bI4qKhnQiMpoRlza7R0tJSpgZmEX29K4Uv7lms238F2C3v/j1MBXe4fH3ZqNo/RK5Rn9dyR2KCpmtqGF46xt4csWz3DexrPSK4tKLnKLylgX43Znb1RR8dmnqAhigXtr14Hn631TZ6uozCenqBxloFVR8dlNLFpR8fbQWw9uIRk5E1VFJc5RBloVFZ/dxKIXFd5hKjjSKoZbUsv31iUKz7tdGzhbP/rzpw+Y/QeMMZu3vdvC90d7hU/jK/WjeziO29GMvofA/ernb2Lj/eW4iZ+NGe3YN2QLHauRUjnQ9lEXg6K+EK3Ypc6b0yaijaUD/v0G+NOb/Wgztlip0GMlRCU5GE5je88sypTveJwOtqhl9D0kj6hcx/Os0RopnYNUHyFz6gvx429ZX7jxgMxtE0nGAvAX4PsXwE/zZ2gX8/m/afBLUIsKUdVQOGgSny0qfvLtzGYfMnvFGrs28/I55fvjSmZvM/huwwPy4OF4Jt85ksVpkOOODHycYZumM/xCwJ5aPAe56ksSDEQSnqVtirF0gnIx/8QEZbAfZuUydXYuKVFBR2+k46OJLyQq3jHGf1q0YeGVFBXNbCb1zZFEhauJPeRA3X8z62v0jRlXjO+r2pT6Db6NYESFJLRfkwbnMnZa2rj3EYqJCumYJYX71KIMj5HZiPW9NeeYGb5/tuD7t4XvHGJxWuS4Sc6Z65E95CBXfaXGxCgMwVhY1SYTC8DviHgI9v032rCWOaLS7eNiqptIoGNrUZFmMQrbbklRUQ48jsOICrMCQfaQg5z1NXw+yQ9pM8jPmjbZWOAP8xyFs8sn27AGLwiyd6PmP4GeBltCVKRrQjSzwrNFBaHLWMyre6ZgD4u8gqggpXPAxaHJgSNdX/6YoSs06vfaNtnr9VsfZ+u2QFpllGaV4qKitqBzC4sK8gi/MnTWLfeNqEeuQV5FVJCSOeDi8D5XW1BfzLhgRWhlm2yf7FVUkDEZuuSFVFGJt4Hn3a7T9zT665pov7ySqCClcsDF4X2utukYGmre3tu7b5CbtW1ysZTd/kQ6jsJ1YnFRMZ+PX0XK1t3UshdRCYHw69QgX8iriUrIs3LAxRF+vqS+kHGr048vbuuDrG2T7RPd18nEVn6tfFRRQbj7admrqDiof2FeX11UHLlzkLO+EHp/9H9Y7TN5XdOm2G/q1cpl3SoFmSMq4/aHFxWpiLYWlbVFlbsopWOa4pHE+hVEZQ85yFlfDiokXzbmMBbHmjaT/ZYUlg0EBdGKCl22iaLAFIj6+kmBKosX78n43//Cun/oZz/qKCkqtO0lBbZVwceQ/Hao+0UQlT3kIGd9OfzaR+PH2po2Nf3W/+bnv+DB7QXfpF33bgrFExV80j7Zs/V7W5qUWAfSVUz/Pot//XCss21EBaGF1SUZf2zFtR0UuNeBg894faQzGJb67h0z5r+iHn6N7+cLSfku7d1TpHKOyLEpRSVzDjSkYl1TX44wTi6njqVtavrtKYyiojN2RgkTNzGTnCEZfoFIydAkqvt/VId24oZvA9vTPWLxzxmEa3zvBoWYMzR+VpN8P4KoIDlzoCF3fTnopMuNIcqSNjWxPAWVqJzwpaT0DIBBdbOLVyT2WhPgmNhtRQUBo+LxtvvZz542ofPZW0nhklLfGVv4HvvZv/QTd4fk+1FExZEjBxq0fbS0vhxjf8iPGShz29TGUqksYlxC64u4UqlUWIYVaJ2xKpXKWuoqpVKpbEr3Nio+B1M8EKy8Mm9v/wMDntGIW0xmdAAAAABJRU5ErkJggg==","Name":"Bullet list, first level","Paragraph":{"Font":{"Name":"Roboto","NameFarEast":"Roboto","NameComplexScript":"+mn-cs","Size":22.0,"Bold":false,"Italic":false,"Underline":false,"Color":"81, 43, 43","SmallCaps":false,"AllCaps":false},"Alignment":0,"IndentBefore":21.2598419,"FirstLineIndent":-21.2598419,"ParagraphSpacing":{"Before":8.0,"After":0.0,"LineSpacing":1.0,"MeasureInLines":true}},"List":{"Visible":true,"BulletType":1,"StartValue":1,"IndentLevel":1,"Character":9679,"CharacterFont":"Arial","BulletStyle":0,"BulletSize":1.0,"BulletColor":"255, 95, 0"}},{"Base64Png":"data:image/png;base64,iVBORw0KGgoAAAANSUhEUgAAAQwAAAAWCAYAAAA1tqLaAAAAAXNSR0IArs4c6QAAAARnQU1BAACxjwv8YQUAAAAJcEhZcwAADsMAAA7DAcdvqGQAAAWCSURBVHhe7ZsxlqMwDIbnPnOaLVJvt31aTpEL5AjTbkubW6TJPbyWwUYWkoUcA7Nv/L3ntxPA1m9JFuBkPzqdTqfjcc+7u35+ul+fg3s45+bD4vGjKNl/jaN7jM/DNXXqseTT2bln5VS9zo3uFowL7XJxt/voXs82wqTJnh00Udc4JF/cxuN1deqw5NPZuWflVL1ZwfDF4YpbPB7axX01KBriwmzshNf9Mukexk1jibqify7v67Jq6tRjyadTF2AFp+pdCgZfENxzdF8XOO/b5e5ebwoUF2ZjJ7QqGC3pBeM4LPE8dQFWcKperWAALQVKY7V2Qi8YPxtLPI+IfUtO1WsrGPk12gJ4DNDn013vy4ahNFnNCc493eM++FelaczQYH8FbUbCNelpaNXKzq3RBfZeI9HkfRT2fOZr39FUYottyhYfUpr2EbThPAr+GubPoflXY39cnBM8AXPXK/mEaZF7gD6OvNYsftbs7MqmgpE2/nKBRxWMkETIkdMeC/o8249Ovw2+xfPgdPg8lF+nrLqoJrCTB3u6/h1NElttz5cHtvoQE3KjZIfto2lbz3nJI+8T3C/+Hc4J+vA1tE9oa19QWuQegK/lNsjTOiI+sMampHd3tIIR7mKzcOqEowpGHAfsZI5OfezaKFZdaXw4jvwGd7yUxMS2VZNEjW2rD7MkpgmO7ODYAsmO77PSFseT/ML0g/ybzuX5mesr+IHJJ0rL3CvFmFsPgDk2Bb27s6rSbPPBYh6NtAXAOUiarPV4RNKgaaNY7UvBB6Q7iVWThNV2jQ+1PjV2lvP54k/2ib8AXBj4POJvdJoWjHStNobFb9KNuaWNQ8gKRngUwm0+Hs55cSQw2gJoUTCiDW5xAKnfm4uzVheX5BJWTRJW2zU+1LRC3nyR16ot8+NyQutX7CP4QIobhxZji9+WAkcKg3ITMdkwzK052isJOOCRNpWERWMItDRZ6XgcQ282bRSrLvpkdvUF9Uv5gZtVk4TVdo0PudhpbOnD+aAmjzRblkW1V+5hbdwxoMYGq9e5v8799v+Y2p9MzBa0ggHgx8Kt72sAF1TLwszeU72+/OmHNj5oexUMIBbT6TxqXg+3u23VVGKr7VofaguSIuUIhbvT1uSRpq8UN0rr3EvjzXNcxiJPHZU22Ll9p4IBcAHau2AA1sSNHFEwMO7pF/B4dzcf3GCX0dyyYGA02zU+3KsP54PvWDCAGh8AtECk8cnrCFBjwzK35vwvBcO6yPYuGLBIX77NHzOSbeF91ToXitV2jQ+3aJ102ObXKo+0PpZF1Tr3gKgPNMe/uSevGhuWuTVn2yvJ8s6cfb0jbOQA+HHrnYKRbBT0cYtnS/JiLLo0n0ljWTVx1Niu8aE0h0g6j2K/2BH6CNo1v3AFY9FniwGHdG1t7gFprv5VYvo6WfDJDrHZFT0B0f8loQ5NwqGQoGD6YrFslL5ZMLL3PH8OaQx2YiUnyZaSkClmHFZd6c7gx19pQufYJwxG0wteKeBbB+QrCavtGh9mfYje2t9hpPGkWBkKBlCyFfXRuHG0zr1I0gdNuKYqNoLeQ1gKhm/ZJotv8XhosJm2Fpc5xV+TfRU7t3cKBhA04nFnfYuNdbFbxpvatVDBAauu1posTx9Vthv0CTmBPzNaeTv48zq+tQUj2IrjhrG9rdXfa3uU1rkXWZ4elI1go42S3t1ZOX3VvPghr+CYqQouvwaFFr7m89dzgbYuzEiygx0btOW/jsPgX6mWAgvU6JI1yf6SNMVFQxeFRI3tGh+yfSC+zLdAEb6Pv+Fs+L8k86EMqWAAYIv/vycxr/VFtUfuAcva2qDBYEPT2/kBxEVRuhN1Op3OcscgewWdTqezImx4+kf20itTp8Pz8fEPobgkR2YDoUYAAAAASUVORK5CYII=","Name":"Bullet list, second level","Paragraph":{"Font":{"Name":"Roboto","NameFarEast":"Roboto","NameComplexScript":"+mn-cs","Size":18.0,"Bold":false,"Italic":false,"Underline":false,"Color":"81, 43, 43","SmallCaps":false,"AllCaps":false},"Alignment":0,"IndentBefore":41.3858261,"FirstLineIndent":-18.4251976,"ParagraphSpacing":{"Before":8.0,"After":0.0,"LineSpacing":1.0,"MeasureInLines":true}},"List":{"Visible":true,"BulletType":1,"StartValue":1,"IndentLevel":1,"Character":8211,"CharacterFont":"Arial","BulletStyle":0,"BulletSize":1.0,"BulletColor":"255, 95, 0"}},{"Base64Png":"data:image/png;base64,iVBORw0KGgoAAAANSUhEUgAAAM0AAAAUCAYAAAAujbmOAAAAAXNSR0IArs4c6QAAAARnQU1BAACxjwv8YQUAAAAJcEhZcwAADsMAAA7DAcdvqGQAAASlSURBVHhe7Vo7cuMwDM19coO9RQrX223vVjO5g8s0PkIqz6RV6yYnSOHGk2tgCUogIQiESFGy89Gb4WRNSeDD55EUtQ8bNmz4BYC2gafHR9gfL9B3qX1r4x5j1uKenK/HXdbYXzGuq3Ii42rb7eBwbOEKUDWw5sA9Aq2NSYXx1LQ341GC0jgt6c8mmgTIuBdI07DWB99fO1YJR3Og1imAC7zukF8D50xu2pjXO/CQsGyUxqnWH45NNAmQcW1misl8hEP7M0VTi68mmiWxiSYBMp5aznMDZ0FzoNapTTTr40eLBt7fwLfPj2LSZDwlmnODyRyuNFYwtfs1ByyncIux90XUtf2ugddLZy8WmGy7cE8K2pgpX/w4fIuK9zRHOC/Ag5Bjg3MexcXxkdtmzZ+YE+YT23Ijj7N7bt/bxfHxXRb7pC0Nc3OJIL7aTiZld8omIskJTv8A/jqfeXt2fZ9jAimQcU00tD9+cqT4DLimaOj5+I4Vk0k2r61LaHuEgw+cKzD/e/rAQhtT8wWghUM/JibE83B8PC9W0HN5cEzZCPkRfEKBi/dNSzShOV/2/XND4bp++T7rmsyRRE0u4XLs+pT6656P8Ubk2ESonOBdEUxo/0YEUpBJGbXM2YxATs0RTSr4cOmLWMyOqS1NCpp9zZeUf9TPEzyHh4RlI+ZnWDzxmWG/KRoXP1opCcG+EB8Xk4yDRE0uU76HiYvnPNOm75P3Any4FcX9UQXTt1PeVi0GTZ6exdlsL2aBNUQzVXxy1pm6X4PGwxIN9wGBY+IqcHbbnL5rFg8Jy4bGmaDxtEQj/UFY16w8c9TmUvOjuj5k3ODzoAuFt+fDyLAGMj71TsMDZwVTS4KW+HFQ4pbIamR3TrFqPDRfwpYBG+6X8VtVnwyJ7yyaKe5Wnjnqc9nfz2pwJIJSmzJutxRNKCC29K0imlCo4xWPt1usNAhc8uVBgOcm7/vWoqFCXFg0hblEdBw7HpqIiutDxg3gTRcKby9vYUALZDwpGnJgbdEo41hYWzQccMHTpXhiM/DjW4vG5j5bNIW5RJAN5Mj/3V8utqnGDU5/dLH45q5lnqCR8buvNCGBwxfbFNYSDdo9+1lrnBwtFnN4SFg21OT3qBUNorumx3y+aMpyiQiicHXYcRrGotRmMm7wognH9b3nEUWQcU00kehw8PCMUH04xXCtVDQISpI2m+DxN/9/cLMSY4zJ+5IzsymaMQ+8dnWrVP8zCdOGwpmwhGiSuaQiFrY01OaSQDx9U+qxqD6MuLn3G7dVw+81L66d8rZkHDFocq8Yz7/HAY1iCs+5v/533+aIZmDXFVD3zYB9yBKBDEH23y7Gx6kSVnIHPML+2fXTd5rE9wBEikfXnyfqlA0r+UuIBhHGDjEf5lIbm2OJXCLIDjZV4AU2rbhVgxMdNRSEMiMgvAOD4OK9bmZVEqkGNeEU2pVffD0PdsxL8LMhC+JUcWpjakWGoIOAMHHgPa6gNWGmeJSIJmXDSv5SosGY+3c2P3Y3vs+7MTbHErlEBFEoKwkh16YVtw1fFKEAKt51Nmz4VaAt3jbTbdiQiW4Lkd5mbLgVHh7+AyvKRsJsaCo/AAAAAElFTkSuQmCC","Name":"Bullet list, third level","Paragraph":{"Font":{"Name":"Roboto","NameFarEast":"Roboto","NameComplexScript":"+mn-cs","Size":16.0,"Bold":false,"Italic":false,"Underline":false,"Color":"81, 43, 43","SmallCaps":false,"AllCaps":false},"Alignment":0,"IndentBefore":55.5590553,"FirstLineIndent":-14.1732283,"ParagraphSpacing":{"Before":8.0,"After":0.0,"LineSpacing":1.0,"MeasureInLines":true}},"List":{"Visible":true,"BulletType":1,"StartValue":1,"IndentLevel":1,"Character":9679,"CharacterFont":"Arial","BulletStyle":0,"BulletSize":1.0,"BulletColor":"255, 95, 0"}},{"Base64Png":"data:image/png;base64,iVBORw0KGgoAAAANSUhEUgAAAMUAAAASCAYAAADrAxpnAAAAAXNSR0IArs4c6QAAAARnQU1BAACxjwv8YQUAAAAJcEhZcwAADsMAAA7DAcdvqGQAAAP7SURBVGhD7Vm7rdwwELx+rgN34UCxa7hUgHtQAyrhIgNOlSpxBQ4uEdzGmktqxY+GFCVR72w8DkDgHR85u9zdoUjpVlFRcTGmvqGv9ztoDT3agSYimofuguFt6Pmy81FfaSAbNLS6rxuus4swKbsPiWfTH45lSRAN1J3w5yNymINL/TDkd3r0A43D3Pqeusb0lwzeRwQU2tWiuH+oKIwQOX5KjCq2T9WqKMrhUj8MOS6YsVXBO1hMsDhPLIRevd51H/0rObd0sHLthrg0aZlAvldRZMCQ48KX3a6KYr8ozIby3uKpojgIQ44LP/xfKqCmCFoa537kdGwhRC96tsaWaXz+N4lcbAYtJlRkIyZuLpqucXiblp4H7QqkEFPzeL2jWq8dt76/5cZax47XoMaNvXOHAY198HiD9efcIY/kkBHbJLBw01yMmB9FYMjXyZ6GOblOUq4QhS0+c/YelV25z3CgOECTvueYhD9alXz1e4oEA9oAorBnfhbCzD8XiCmefXYFPI/H6UJd1mTn6YTP/xNOLgATaxu/3aLgseyn4uhaZ02B7zbe3MQHK44jT+KtHOoxoPgZIV8OFwP5UQyGXIIUtCAhuYni38hp1BfbQUK+WFBDIBtIFCE/A60v126I2Lok3uEmJD4uRZQZa1dkoS28C9ui82IkPMCei6M5RPyoL4eLf6/8oB9fiL4pzlT73nmkMUiSvLdP3u7lLqKsKBY+9djWAxyEhXyNKLjP56OXekK4cwuKIlV4triliHaKAnGmRJGRQ4QzOVzNDfw7w3WjPz+Jfm213ytiBEPuF4zg6O7Fv1FxxoLCNmLtKlHYIjRNHzvUxpBTWDnAoognneEXe16s3y6KEzk8w4XyXAyGPCKKIIlXiULOvKgtZ3GQYARkF4lCQC9lR5297YWTL3XO3Ey7IT6bKLJy6Pm69nsPF8pzMRjyN4lio0hclBaFPiYFa2CBhOsrK4pEAcv//jdR7Mghw843vnk52cGF8lwMhhyLQv4nQQ0TpwcpLIvZKQoGKh4Gc47Oeb+kKGKFgdZXUhSMWLzXR9W8WL9bFIzcHDLE/kO/UVrbyuVCfhSDJMm/aPfULe+JfcdlvLzKfM6v/cKxyGnUJ4njfnlsLpzoFaUa1/X98j0hBLSBnhRzn15H4tUfspsqREE8uVLs6VeyjJxYJ0UBfS8vitwcCowd1cATIZcL+VEMS+BXjZ1aXzwZo5pjk8MB549R/Hfa6dhC+NgSfqxBtienKGI7N0waEAWDv8X4H+/4PrHmDe2eEQWD5299vBNsxXrLl7Xv5UXByM0hI5YPQQ5XzI+KN2EpLJWouaui4nNja6erqPh00EeS+pT4R3C7/QWdclcI63MgHAAAAABJRU5ErkJggg==","Name":"Bullet list, fourth level","Paragraph":{"Font":{"Name":"Roboto","NameFarEast":"Roboto","NameComplexScript":"+mn-cs","Size":14.0,"Bold":false,"Italic":false,"Underline":false,"Color":"81, 43, 43","SmallCaps":false,"AllCaps":false},"Alignment":0,"IndentBefore":69.7322845,"FirstLineIndent":-14.1732283,"ParagraphSpacing":{"Before":8.0,"After":0.0,"LineSpacing":1.0,"MeasureInLines":true}},"List":{"Visible":true,"BulletType":1,"StartValue":1,"IndentLevel":1,"Character":8211,"CharacterFont":"Roboto","BulletStyle":0,"BulletSize":1.0,"BulletColor":"255, 95, 0"}},{"Base64Png":"data:image/png;base64,iVBORw0KGgoAAAANSUhEUgAAALQAAAASCAYAAADyiPTBAAAAAXNSR0IArs4c6QAAAARnQU1BAACxjwv8YQUAAAAJcEhZcwAADsMAAA7DAcdvqGQAAAPfSURBVGhD7VkxcuMwDPR//IP7xRWqr7terWbyB5Vp9ARXN5PWrZu8IIUbj7+BIwhSEsGFTMmyc8lpZzieSOACBFcQxOw2bNgwgUtX0c/9HoyK6uZIFyIKprMgvBUdzsN8dG1tIB90bPy19vg4vwgX57eO+aw6n8upWJB9uJXAkVB7wwbhGfkvwUPjEPI91d2RTscwuo7aSq7PTVoECvoZCYV+vYj2TxW0CJfz58Trcntwg/NoxWLZh9sJNkFPQMjxZp8alzTj3i1AYd2xEDp3vnrV3Xly7trJKvWrMTcOyx753wQ9ASHHoo1VYxP0fEFLMSiPw7L/7wRN1zeidx4fi4IUcixafW8qkbIhDZ3CdRS0tRCiMx0a8SWDe0zZwN6nGtZDhnxYDyaLpa1GvFVDh4V+I6IArXk6Ftve9p/sg1rD1HfPkvwz5j1s01wMGAfRB9GL+/k1Hj9mC1vI8426HEOiR+J9hKAH4UjveHJ+Y//OieIEXXxfLx9MddP5Pv+ikhsBfQBBDz0rizjwB2GIaOb5jeB5bHfwXHFNw7xM0Ka97T992Pjjne8NwrbeJkvy722AcBmar4SLgeLY0aubn4g5Difq68jwBoQ8JkcNJdxHCNp6+jWflVQN5AMJWvMz0PpK/WpY60KxMEx7WAUH4STr5OrIogb7w1iaf8SLrpVw8d9ZHHRtgZBH4/UtIZyCkHPCpDLEwa8NTmS6iHUF3fO516Q3GCGrZA8RNF9L+Ygr43juvyzogn0Y4578Z3NVXPdw7ej9NxZyHC9tRmpByPMEM2IgWdBrCTokhX1YI8a1tqD7ChP81K714NekXte3FvQd+b+HK9ujm4JeUKF1ghn6qXuUoGN/iEbfe4KNRUB+LREx6Oz8uD51+LBy/d/IrtSvxlcSdFH+kxYDtCAzuLI9wh+Eo/EeDAsg5J8kaMU/hbUF7VsLtQYWt17ftxb0jPwzhvkSU5LPGVxoj+w+ekZ1Zgg5FnS8F5M5vKbThPWLmSlohrmRjvM06m/XFLQlCLS+7yxoRmn+GdFv7U8uch+lXCgOD7q6Sv3HtR8vP5yQ3e+Cs2gh54QNrwZ/3NKfJaaBR/t43HUIx0raFgWNrsUN4+vxddVzOh+9sOImOru26/rzYg3oA1XocM2vY+KICflFX/gaqwka+l9P0KX5jxB+N0AlLuVCcawGIQ9BJoODyj+SGCc3RwIXu9YJQCcSBW0thF/1+jAe+b6MHh6rYsJNM0TEZ+3pP1a4f855td9nCpqR+19P0IzS/DOs+CNKuKw4NnwSekGBKrVhw5fDrSq1YcOXgm8Btuq8Ana7v7EGs91+CjoeAAAAAElFTkSuQmCC","Name":"Bullet list, fifth level","Paragraph":{"Font":{"Name":"Roboto","NameFarEast":"Roboto","NameComplexScript":"+mn-cs","Size":14.0,"Bold":false,"Italic":false,"Underline":false,"Color":"81, 43, 43","SmallCaps":false,"AllCaps":false},"Alignment":0,"IndentBefore":83.90551,"FirstLineIndent":-14.1732283,"ParagraphSpacing":{"Before":8.0,"After":0.0,"LineSpacing":1.0,"MeasureInLines":true}},"List":{"Visible":true,"BulletType":1,"StartValue":1,"IndentLevel":1,"Character":9679,"CharacterFont":"Arial","BulletStyle":0,"BulletSize":1.0,"BulletColor":"255, 95, 0"}},{"Base64Png":"data:image/png;base64,iVBORw0KGgoAAAANSUhEUgAAALsAAAASCAYAAAADg69MAAAAAXNSR0IArs4c6QAAAARnQU1BAACxjwv8YQUAAAAJcEhZcwAADsMAAA7DAcdvqGQAAAO3SURBVGhD7VnLkaswEHQ+juYdCIQrUTgBQnAMXJ0FF/LQ0zAMQqMWCJC8W1vqKh1WC92jmdYPPyoqKm5g6hvz7/kErTFtN5jJGLM8egrM25j36N5HfbmBNMzQzX2voZzuFeSMy5jBvKhuTX+6Zt+oSwqKx8ECT9P2g/kMS+t782q4/0ryCCjwbyQV6s6mev46s+eMq5o9ASyAE/7peJW/UgxouhuDMWNvWhtL24+77+ZOWKruN4FiqmZPAAtgQ/M2W81ezf4dFI+DBbCh9f/2Esq7QGc+Sz8KPDYYY0bz7liLG51juZCrpmqxCYg0YpOWTPNqNrxNZ94XdTX2uAU6LjGxzq8819LxUvg2jd73aqO0j+5eV+pC4JqD9+Bk3OcixOLIBhYIizgNYeJLmN2Zyg5+vje4+wIli5I0zfeIjhPY9fO9YookBGoAs0sfm3DhXwzC5jmnu8UR9/IYjEvXw895PCZ/ctLHBfqfM/3eznSlLvMzwNQEzZfCRQji8AcVa850R5DkwqZXGC/xPv9Vs8dWB80XS6wG0kCm0vwENL5U3S2SudEkpBVwNii/j/KDV05nKO9Z4QM1E1ytC+JGfSlc9HcQRymze19jbKMthxLqDySv2Vc+u83OD2ygjVDG7NTn85nRrp7bdy+bPYEbxEVYNe3qh7R3zZ5QG407dQneVbHd4coOFggTTpBggsBzmX1JDGnEmsSVajqki0zlVlBurT1y0Barx5Wqu0Uyd8TsBKkLynVxs9+oyx0uVLuskKSihOtZWcrscvZETVZCVGAEpLtnKjNaHXsGdhc6ujht3k3URTjk3olLdgdkUhRTCbMn1cU7toBjzQkuVLusYIEfMrvi30Nus89HCjUGMqce3xWzJ3NHzC79bccXUZ2f4mY/UReCe5/j8vJ8ggvVLitYAJtd/idJdduzn7h1QCfNTuBChAMkzs/mzJvT7DFjoPGdNfspbjQJVS5RfUqbnZBaF4Jo0x0D6aRyoTiyQpLpX1B781q/ifrBy/PyWe29fAbTz6LAUZ8Ujvplq1s5rYbwORPQ56s++GYtgBrIVEvfPI6dz2FI19+6HacgmRvExcbYTkwwSWBMec2eWheBxI1W8FQuFEdWsMASqNcosPBSRfjYdzh4fu5lC6gTigKPDYa2eP2DA9KeNhMrttLCwgFTEei3BP+HHzpTh7xa98jshBRuHdc6SZRhUH8YU16zE1LrQojlWJDCFYuj4gexGkuZsqLiz+FoFauo+DOYjxB1VS+Ix+M/BUFdI7hf9hcAAAAASUVORK5CYII=","Name":"Bullet list, sixth level","Paragraph":{"Font":{"Name":"Roboto","NameFarEast":"Roboto","NameComplexScript":"+mn-cs","Size":14.0,"Bold":false,"Italic":false,"Underline":false,"Color":"81, 43, 43","SmallCaps":false,"AllCaps":false},"Alignment":0,"IndentBefore":98.07874,"FirstLineIndent":-14.1732283,"ParagraphSpacing":{"Before":8.0,"After":0.0,"LineSpacing":1.0,"MeasureInLines":true}},"List":{"Visible":true,"BulletType":1,"StartValue":1,"IndentLevel":1,"Character":8722,"CharacterFont":"Arial","BulletStyle":0,"BulletSize":1.0,"BulletColor":"81, 43, 43"}},{"Base64Png":"data:image/png;base64,iVBORw0KGgoAAAANSUhEUgAAANQAAAASCAYAAAAjb/CxAAAAAXNSR0IArs4c6QAAAARnQU1BAACxjwv8YQUAAAAJcEhZcwAADsMAAA7DAcdvqGQAAAQMSURBVGhD7VnbcYMwEEw/riYfFOJfqnADlOAa+HUX/nEfilaHhDhWcGBsZxLtjGZiIu09dCsk8VVRUfGL8ega9306kda4c9u7h3Nu6LoJwtu4630cz54dDWbD9W14dulfZ/c/wLneXVAbTberLt4x/xa81A8hP7lz17tbP7Suc5dGnh+ZvHcklNoNgjpVQT2JKigDhJwX262Vt9WeQqSF/UQg7t65s/fl3N0Xxx6dLKvdvwYWdxWUAULORSNbpSqoKijBvxCUu8et2v2JILlo9P+WEipvs9bdhufM6VIgzt3dtRVb0nDekYlMNlUriZzZKC0MKJpLk/E2rbvutKuxxJ1jKXZA8kpyRgt+mSvFhLNxP/UvnpeX4p7Mv4rPct7eM//AkTkAqB9hYD5hhcFrEPJ5oSDhcDYXzyShKnl7BTVOoPc9nOPG8xsShTgf4VzXSvLaLiwgD5XcCGqDCCo+k0If+Id8SvFss5tjjXvothp76EOKBtBxmrhSn9gPMY3CWMu3Hi//m46HnRL2zH/oc2AOAOZHOt/Mm+q4AiFnPL4p4SSHDxRUafXRfKWkajAbTFCaH2DxWe3msHJbYk8LZ+4TeWbjGgtukh9j3OXxc38Y9s7/kTnA75kfMdiZAGLzr9/Q0QAhR+Kg6LHhtRlsTIKYJz5i1WkP/SzxEX+1CF4jKDyb8rm7X6HzsbsFtcy9JfZZ3pRPVq7S/KXizOZvUVCG+Wd4Zv6PygF+z2okdig2EnAJQj4ayxHtzJw+SlBDUia+qxb9shY2s6sTCoxFJO3st2fYJui4rHZzWLifiX1vHn+doD6QAzZ2XVBEpSUI+bTYIrTqXyWouE9nLa3oZIIZmF0mqIhwqePPC+MB2++/s35WuwxL3Jtin2xv8r+3cf1WQb0zB+g7qxG9AurGCqcEIf+QoBT/EtgEMzC79A2F7ZeKAQLQ8Vnt5rBwb4kdGOMSfyaxGLlK8/cxQX0gBwCrkRRwLiQ0XF8OXUwQci6o+L+YVJZ4IAWzUVCATIQKzgOc+BQw/DQXNrOhBVUqDGthLWELtzV2IPKew63VvHAtXM/GXRoP7BEU8O4cAMyPAKyEciWLK0z+nWMNQo7EwWhsnbuku/yp47F/vBK+Dterui9zmj0bF4Z4DZtxehtpguNk+n647i3FSm2wN1TcNiOOhStWZjcVICkswMxtjD1CCsY3smhauFIsFkHRuPl4YK+g3p0D9GN+HAYhH5ycNDjl950kQTc/RhyXfhdfJDqhzOlSINgO6Y9xzPYjJse30huDThoRFKA/bn77omff8bTdNUEBVm5r7EApjog1ri2CAuZxHy8o4J05AEp+VHwIqbD8RA2PKioq9mJtlayoqNiAsBWqb6c/gK+vH3bFvFHKne5kAAAAAElFTkSuQmCC","Name":"Bullet list, seventh level","Paragraph":{"Font":{"Name":"Roboto","NameFarEast":"Roboto","NameComplexScript":"+mn-cs","Size":14.0,"Bold":false,"Italic":false,"Underline":false,"Color":"81, 43, 43","SmallCaps":false,"AllCaps":false},"Alignment":0,"IndentBefore":112.251968,"FirstLineIndent":-14.1732283,"ParagraphSpacing":{"Before":8.0,"After":0.0,"LineSpacing":1.0,"MeasureInLines":true}},"List":{"Visible":true,"BulletType":1,"StartValue":1,"IndentLevel":1,"Character":9679,"CharacterFont":"Arial","BulletStyle":0,"BulletSize":1.0,"BulletColor":"81, 43, 43"}},{"Base64Png":"data:image/png;base64,iVBORw0KGgoAAAANSUhEUgAAANsAAAAXCAYAAACCqTqPAAAAAXNSR0IArs4c6QAAAARnQU1BAACxjwv8YQUAAAAJcEhZcwAADsMAAA7DAcdvqGQAAAS+SURBVHhe7ZsxbuswDIbffXKDd4sMmd/WPauB3CFjFx8h0wO6es3SE3TIEvQaLGlLFimJsuw0tqv6BwgEtiRKFD9Zduw/mzZt2vQrBbcajrsd7NGO9Q3M4V+ne31oY7DfHeByg9FxALjB5dDFcX+o4Q6yjWvVtX+smuDc7AL4AHh/ATjhz/dlOgNNZQKOhkExh5P66cm6wdbpmbABNHA2MZ7a/rcIPt8AXv8C/MM+WVsDbGjnZrgfG2xl6Kde2XjORvNVXMU4ZCuDbb+r4DoQmA22MvRs2J6lYdhePbhOeGXjV7fVwIY2sJ3cYCtDhcNGgOEW8rMr0F7p1gibNgijDbYyVC5snx/BwbXBdq5dEqaCl0pWfmOcSuRrZfx421beNgUSbjegvX/fL7LDAc+5tmnS7ziOo5341rCOcq/g95/qD/nQ1Nat0bdft1Z88wcH2D/r29aNxWysD657U8MZy/b1bFxw2M99QJIHYtg/jIGJvWyPP3CJ2cAYVgcbzr2bAB2W2WDj8EfMgtJPatTCe1DR/wonW5SXRolpqgXi7UTtEPEtYKuDvgfxnODDis9laJjQPeTzw0bn+SITNTa2ImGTyRsfwFywtWZXcLzCkckVHldp01eC5mrKdKulLYPmARMmMK32rr5/FYmNQ7ZhVmJbnydRkISRpKExVlVrF37FnuiDJG8PUjHszs8Nm1jU+dzdGriMGFvqdkdojbD5x6KDnQ22+KotE0mBQSwaKR/KgiKg8OpnLEg8mXhC+LBpMfo+H9j32PgyYjCkqbCJ/ik7B5cfYd+Kgo3kBhsBaibYtECmQOByySgnLNV/Li02/LgOSzyhxPHIQmb1kI+MuiQtPrmaDFtG/AF3J3Tv1t2/yb5p85LUmmGTCZ2frLxeaqIfg02fSC51bLmwKcmcWnW5YmPU2vT1iI/cuovBxmOQmD9NxcFG4ufEyvlrYAv95PomuWQeB9sjPqbVnRc2kvNN5u6ZzemkioSN5KBw5zfYzLFsc8k8GrZs63zkxoa0JGyke/CgxpY3D4OUvhcLm0gOu3pusPXt5tkGmzpHWO5ah/+1dfWqaL+KhY3Ey1CCbLC5Y+6RddpMkyI+udvIMT5yY0NaA2y+wH/07+UHqWzYeOCoHPuzuWjYWDkOhtb3HOXARnrER27dNcJmxecuyLGSYSOJxGOWgm1KMq0KNq3+lMk2yo3PQz4y6y4FW85ikFq0J8XmJ8FGcpPjLISNBVkJpgR3Wdi0RBNQ+H30zymJSu9rUvv8Hcts2L7LR9YczAsbnxdtsUvl5dNh6z/ROb3kNZ6pMR2XIHUWC5aAkt5v6+8r/P04mZfIs8NGNuF1LdZ2m+zsdahgnAyqXNhIU32Q9LrN4q9r+XkkX9fy4x8uFiKGfX7R+BJjyIUN4M2VGyg7VmNgI/mJGk3ECJTScPL7RFkWtsGXnRNAtF8aROpw8+uPgY00xYdVbCfiDAHDpO5/zwgbqY1DMkfI9H65raizZP6OurL9Nx+ans7JcmM1FjYSn0R1G4DBblcoEVC6guAKhIF3bSwMGx5v+4rwi6Smx85sa6ap/QQoOs74n7RjYSON9cGV+sTGxWd+2Kxin9jkfD5k58zVwzoNwBdGH6dLnSmkSQAAAABJRU5ErkJggg==","Name":"Numbered list","Paragraph":{"Font":{"Name":"Roboto","NameFarEast":"+mn-ea","NameComplexScript":"+mn-cs","Size":22.0,"Bold":false,"Italic":false,"Underline":false,"Color":"81, 43, 43","SmallCaps":false,"AllCaps":false},"Alignment":0,"IndentBefore":28.3464565,"FirstLineIndent":-28.3464565,"ParagraphSpacing":{"Before":8.0,"After":0.0,"LineSpacing":1.0,"MeasureInLines":true}},"List":{"Visible":true,"BulletType":0,"StartValue":1,"IndentLevel":1,"Character":8226,"CharacterFont":"+mj-lt","BulletStyle":0,"BulletSize":1.0,"BulletColor":"255, 95, 0"}},{"Base64Png":"data:image/png;base64,iVBORw0KGgoAAAANSUhEUgAAAF8AAAARCAYAAAC7HnDpAAAAAXNSR0IArs4c6QAAAARnQU1BAACxjwv8YQUAAAAJcEhZcwAADsMAAA7DAcdvqGQAAAKdSURBVFhH7VjLkYMwDN1+Us0eKIQrVdAAJaQGrnTBhT60esKyhX8hEyeZzUQznt01RnrvWbLF/nzta6eM5oF+Lxfqp5XcVHbuXxrRSss0UN9dhNA+OuqHmbaV3k7uY8Unmmn0okPwgUYeYSM6ur55A1qJjyS7Cq+BFno+p5vxlsGJzFnuprxtjuBvN9H2ArAl+0jxw8NyduvmjPNX/HvtYfG3eZJj6DrzgoMz/n3oRIB9dDQ6IWi1RxmPjv3z++LQGNYdfbCYHfuOsDwqfsAdj5Q3qt3efcBj19A6US/PUkE1UfuJeZ2Jt02OfIZ0bAkJFnXEHcE/dQ53hoDLPLPVA/F2Evs7stZvxBFki8zf5pkWJJLgRzLgb24ojID+CFbsjEcxWuxeM3NUKx49os/EywjKO807lzvj7dqYtA9ee+bAih8QY5Jx5p0VOjd3ywL+NGtL/qSKgd3ce8HPjj/+W15kq8U7WFxuMrAR5rgoBYFJ1yTvZYhpqZ64uP3aTFY9S/xbIu0VEQlrOC2uEpKNOyu+Gl6Ie3512lp8PfO1tA/jpeIr9vqImw5//GBkEutu8a3hst2FqZcX7F7xVTz4GifOHncmysZj/pXiKz5g8fdPOsqc891gVXwEFceZTkQt3OAcuZH4NVB+7TsyP5O9NTtkfo5LVXzNvkpQDdBW/DLZ94hf5lUyy0nPfIsZVhffP8yT8De9A9Vc/MiPxfNc8VP8oeVOEwLNyGg6wNiPxX1opyvxxI4fROF/O/YjSQnWnN0jPuZsyeJDxn4PyDBrW4kPC708eHLWOh5WQKuDbzxMMtjTwE0FjhH/UjxvCJxrNfevTROgofgwiWnjMcHNV1vw01J8wWlEtjyyOuCDy7bbBZFhPqFs1SbxiP4ApioyPNaDaVsAAAAASUVORK5CYII=","Name":"Small text","Paragraph":{"Font":{"Name":"Roboto","NameFarEast":"+mn-ea","NameComplexScript":"+mn-cs","Size":16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,{"Base64Png":"data:image/png;base64,iVBORw0KGgoAAAANSUhEUgAAADgAAAAQCAYAAABDebxFAAAAAXNSR0IArs4c6QAAAARnQU1BAACxjwv8YQUAAAAJcEhZcwAADsMAAA7DAcdvqGQAAAG6SURBVEhL7VbdcYAgDHYfp+kDg/DKFCzACM7Aq1vw4h5pwm/EeOJV27u2ueOUGJJ85As4/SmB4GExCj7mOQ8F1nnYACCbvCYAGFtRTAPrG/EgONAZmFYGrDH4zECNfzQgQMhgFCwhgak6jP04wBZwBuub8zP9V0UC+KrU6il3oCN4EwFqF6p+c1hdso+DaNy+EdUs6Y2DldFd45x8c6bUgQyp6zqKDsXCvFfMs9r1LCggRqi4uZw0Olm8A5srXDagJZpsiOrFJgEJmExZl3p8DVhGASCPxf3IsdBXF4tsohRHvEqSNGq1JPrq810tbGiJJEpKFO0BSqzq10mbIumGAUrSA+rn2WxaDQVNvTwEUGgNkpJr8nOMJRXhFkWjA+ytQx9dANwndg3wbNO5fhzgxSGjkd/JYVmMieJ8w97Z8O7kQc4A/mwFeeK4MCpRer3cF9cAe0D9fOenALzTg1cASapDHJpOI+Gib0kwmzw/AIy6/enHW6BUNNpwurHESrXO/NwCSEK/ahbpGJ3EcfxVSzb8Ox758T3vfA2K14hwD2Y3cUN5whJAktF7cAjgEyIF/VXyD/BbZZo+AR/tlQ/6W1YzAAAAAElFTkSuQmCC","Name":"Caption","Paragraph":{"Font":{"Name":"Roboto Medium","NameFarEast":"Roboto Medium","NameComplexScript":"+mn-cs","Size":12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,{"Base64Png":"data:image/png;base64,iVBORw0KGgoAAAANSUhEUgAAAC4AAAAWCAYAAAC/kK73AAAAAXNSR0IArs4c6QAAAARnQU1BAACxjwv8YQUAAAAJcEhZcwAADsMAAA7DAcdvqGQAAAErSURBVFhH7ZRBDoMgEEV7Ge/DbfQErt3XA7D1ALjzBi7cuTfeYQopyAyItU2xmPqTSVpgPg8Y5/aXgqkDVpSQFTXkPYAe/khjW0sf5VW+5wV9syRmfNiViDfbmxPSoeD4xu9nuvFv6gLXw5vCOaydlxzBtU/RgIAZRNvoktJrqw7EROG2wK2fDMk2ApqPA15LSPPbDXUoCxACF9yOZ/LABFopDrie4/KG+0GG+Zj9nDVwPOYedFEscPfZQ/u44GSd6lpOaS2KA+5vaFso3YeAt/hlNqCVfgKOapaWhQ32iiVV8NPdOKvQ/7VuYpQSuPGyPtSfKCVw04kABsjN2lDJEHBp+Oy7gdAGscGVCNdaL6cLtsNAHgGuhEvGq4aUwWnJ+POXDpN5gvNECQ8L25xnb6YJ7QAAAABJRU5ErkJggg==","Name":"Link","Paragraph":{"Font":{"Name":"Roboto Medium","NameFarEast":"Roboto Medium","NameComplexScript":"+mn-cs","Size":18.0,"Bold":false,"Italic":false,"Underline":true,"Color":"37, 120, 134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]}]]></PpStyles>
</file>

<file path=customXml/item7.xml><?xml version="1.0" encoding="utf-8"?>
<TemplafySlideTemplateConfiguration><![CDATA[{"elementsMetadata":[],"documentContentValidatorConfiguration":{"enableDocumentContentValidator":false,"documentContentValidatorVersion":0},"slideId":"636923061718169580","enableDocumentContentUpdater":true,"version":"1.2"}]]></TemplafySlideTemplateConfiguration>
</file>

<file path=customXml/item8.xml><?xml version="1.0" encoding="utf-8"?>
<TemplafySlideTemplateConfiguration><![CDATA[{"elementsMetadata":[],"documentContentValidatorConfiguration":{"enableDocumentContentValidator":false,"documentContentValidatorVersion":0},"slideId":"636923061718326079","enableDocumentContentUpdater":true,"version":"1.2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6A81695A-A543-49BA-A9C0-07C3AF8D6A3E}">
  <ds:schemaRefs/>
</ds:datastoreItem>
</file>

<file path=customXml/itemProps10.xml><?xml version="1.0" encoding="utf-8"?>
<ds:datastoreItem xmlns:ds="http://schemas.openxmlformats.org/officeDocument/2006/customXml" ds:itemID="{EEE2063C-4384-492E-ABFE-9CE8BD6987AD}">
  <ds:schemaRefs/>
</ds:datastoreItem>
</file>

<file path=customXml/itemProps11.xml><?xml version="1.0" encoding="utf-8"?>
<ds:datastoreItem xmlns:ds="http://schemas.openxmlformats.org/officeDocument/2006/customXml" ds:itemID="{F816BB19-DE83-47A3-B71E-56382B336A95}">
  <ds:schemaRefs/>
</ds:datastoreItem>
</file>

<file path=customXml/itemProps12.xml><?xml version="1.0" encoding="utf-8"?>
<ds:datastoreItem xmlns:ds="http://schemas.openxmlformats.org/officeDocument/2006/customXml" ds:itemID="{4D844B81-EFC6-4042-9111-A511752BE28C}">
  <ds:schemaRefs/>
</ds:datastoreItem>
</file>

<file path=customXml/itemProps13.xml><?xml version="1.0" encoding="utf-8"?>
<ds:datastoreItem xmlns:ds="http://schemas.openxmlformats.org/officeDocument/2006/customXml" ds:itemID="{2ACC7C35-5325-44B1-AF4F-B4D1005656AD}">
  <ds:schemaRefs/>
</ds:datastoreItem>
</file>

<file path=customXml/itemProps2.xml><?xml version="1.0" encoding="utf-8"?>
<ds:datastoreItem xmlns:ds="http://schemas.openxmlformats.org/officeDocument/2006/customXml" ds:itemID="{B1F00548-74B6-457D-8BAF-C4DA94B8384D}">
  <ds:schemaRefs/>
</ds:datastoreItem>
</file>

<file path=customXml/itemProps3.xml><?xml version="1.0" encoding="utf-8"?>
<ds:datastoreItem xmlns:ds="http://schemas.openxmlformats.org/officeDocument/2006/customXml" ds:itemID="{C05AFAF4-26D2-47D7-AD40-001E0F864319}">
  <ds:schemaRefs/>
</ds:datastoreItem>
</file>

<file path=customXml/itemProps4.xml><?xml version="1.0" encoding="utf-8"?>
<ds:datastoreItem xmlns:ds="http://schemas.openxmlformats.org/officeDocument/2006/customXml" ds:itemID="{D1A4A1E3-3440-450C-898F-3A7B381A99A6}">
  <ds:schemaRefs/>
</ds:datastoreItem>
</file>

<file path=customXml/itemProps5.xml><?xml version="1.0" encoding="utf-8"?>
<ds:datastoreItem xmlns:ds="http://schemas.openxmlformats.org/officeDocument/2006/customXml" ds:itemID="{41F5F4FB-7D9B-44F7-8776-B62303AA1933}">
  <ds:schemaRefs/>
</ds:datastoreItem>
</file>

<file path=customXml/itemProps6.xml><?xml version="1.0" encoding="utf-8"?>
<ds:datastoreItem xmlns:ds="http://schemas.openxmlformats.org/officeDocument/2006/customXml" ds:itemID="{254B7775-FC4D-4B31-962C-54DC33D95CF7}">
  <ds:schemaRefs/>
</ds:datastoreItem>
</file>

<file path=customXml/itemProps7.xml><?xml version="1.0" encoding="utf-8"?>
<ds:datastoreItem xmlns:ds="http://schemas.openxmlformats.org/officeDocument/2006/customXml" ds:itemID="{CDC7E3F5-B1C8-45CB-BD2A-B623689F6565}">
  <ds:schemaRefs/>
</ds:datastoreItem>
</file>

<file path=customXml/itemProps8.xml><?xml version="1.0" encoding="utf-8"?>
<ds:datastoreItem xmlns:ds="http://schemas.openxmlformats.org/officeDocument/2006/customXml" ds:itemID="{DF79D526-460F-485B-B49E-9961F42FEA3A}">
  <ds:schemaRefs/>
</ds:datastoreItem>
</file>

<file path=customXml/itemProps9.xml><?xml version="1.0" encoding="utf-8"?>
<ds:datastoreItem xmlns:ds="http://schemas.openxmlformats.org/officeDocument/2006/customXml" ds:itemID="{F87A8895-C60D-49F6-B31C-E5BCB88F6B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Spb Sk standard template</Template>
  <TotalTime>576</TotalTime>
  <Words>301</Words>
  <Application>Microsoft Office PowerPoint</Application>
  <PresentationFormat>Bredbild</PresentationFormat>
  <Paragraphs>87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Roboto</vt:lpstr>
      <vt:lpstr>Swedbank Headline Black</vt:lpstr>
      <vt:lpstr>Arial</vt:lpstr>
      <vt:lpstr>Swedbank Headline Bold</vt:lpstr>
      <vt:lpstr>Swedbank</vt:lpstr>
      <vt:lpstr>PowerPoint-presentation</vt:lpstr>
      <vt:lpstr>Föreningsträff i Lönsboda</vt:lpstr>
      <vt:lpstr>Välkommen till Sparbanken Skåne!</vt:lpstr>
      <vt:lpstr>Lokala ägare ger unika möjligheter</vt:lpstr>
      <vt:lpstr>Banken som gör skillnad</vt:lpstr>
      <vt:lpstr>Sparbanken Skåne gör skillnad</vt:lpstr>
      <vt:lpstr>Vi investerar i framtiden</vt:lpstr>
      <vt:lpstr>Vi investerar när dig</vt:lpstr>
      <vt:lpstr>Vad kan man söka bidrag till</vt:lpstr>
      <vt:lpstr>Hur går vi till väga </vt:lpstr>
      <vt:lpstr>Bli blodgivare med Sparbanken Skåne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Wramås</dc:creator>
  <cp:lastModifiedBy>Windows User</cp:lastModifiedBy>
  <cp:revision>66</cp:revision>
  <cp:lastPrinted>2023-03-14T14:55:34Z</cp:lastPrinted>
  <dcterms:created xsi:type="dcterms:W3CDTF">2022-04-21T07:07:14Z</dcterms:created>
  <dcterms:modified xsi:type="dcterms:W3CDTF">2023-03-14T14:58:10Z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RestrictedAccess">
    <vt:lpwstr/>
  </property>
  <property fmtid="{D5CDD505-2E9C-101B-9397-08002B2CF9AE}" pid="4" name="MSIP_Label_48f4341a-4c44-4d0a-9a5c-8b1c63cf69df_Enabled">
    <vt:lpwstr>true</vt:lpwstr>
  </property>
  <property fmtid="{D5CDD505-2E9C-101B-9397-08002B2CF9AE}" pid="5" name="MSIP_Label_48f4341a-4c44-4d0a-9a5c-8b1c63cf69df_SetDate">
    <vt:lpwstr>2022-05-20T10:26:24Z</vt:lpwstr>
  </property>
  <property fmtid="{D5CDD505-2E9C-101B-9397-08002B2CF9AE}" pid="6" name="MSIP_Label_48f4341a-4c44-4d0a-9a5c-8b1c63cf69df_Method">
    <vt:lpwstr>Privileged</vt:lpwstr>
  </property>
  <property fmtid="{D5CDD505-2E9C-101B-9397-08002B2CF9AE}" pid="7" name="MSIP_Label_48f4341a-4c44-4d0a-9a5c-8b1c63cf69df_Name">
    <vt:lpwstr>Non-public - No visual label</vt:lpwstr>
  </property>
  <property fmtid="{D5CDD505-2E9C-101B-9397-08002B2CF9AE}" pid="8" name="MSIP_Label_48f4341a-4c44-4d0a-9a5c-8b1c63cf69df_SiteId">
    <vt:lpwstr>3d3309e9-342a-4198-8e2d-01a542e3ff21</vt:lpwstr>
  </property>
  <property fmtid="{D5CDD505-2E9C-101B-9397-08002B2CF9AE}" pid="9" name="MSIP_Label_48f4341a-4c44-4d0a-9a5c-8b1c63cf69df_ActionId">
    <vt:lpwstr>8ea0b2ad-525c-4fbe-87aa-8b09d7ff84ca</vt:lpwstr>
  </property>
  <property fmtid="{D5CDD505-2E9C-101B-9397-08002B2CF9AE}" pid="10" name="MSIP_Label_48f4341a-4c44-4d0a-9a5c-8b1c63cf69df_ContentBits">
    <vt:lpwstr>0</vt:lpwstr>
  </property>
  <property fmtid="{D5CDD505-2E9C-101B-9397-08002B2CF9AE}" pid="11" name="InformationClass">
    <vt:lpwstr>Intern</vt:lpwstr>
  </property>
</Properties>
</file>